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82" r:id="rId3"/>
    <p:sldId id="283" r:id="rId4"/>
    <p:sldId id="284" r:id="rId5"/>
    <p:sldId id="279" r:id="rId6"/>
    <p:sldId id="274" r:id="rId7"/>
    <p:sldId id="275" r:id="rId8"/>
    <p:sldId id="267" r:id="rId9"/>
    <p:sldId id="270" r:id="rId10"/>
    <p:sldId id="280" r:id="rId11"/>
    <p:sldId id="271" r:id="rId12"/>
    <p:sldId id="273" r:id="rId13"/>
    <p:sldId id="281" r:id="rId14"/>
    <p:sldId id="28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B9A1"/>
    <a:srgbClr val="FFE8D9"/>
    <a:srgbClr val="413F3F"/>
    <a:srgbClr val="8E4311"/>
    <a:srgbClr val="FF6699"/>
    <a:srgbClr val="FFDDDD"/>
    <a:srgbClr val="CAA55C"/>
    <a:srgbClr val="B7886F"/>
    <a:srgbClr val="FFD80D"/>
    <a:srgbClr val="F191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92683" autoAdjust="0"/>
  </p:normalViewPr>
  <p:slideViewPr>
    <p:cSldViewPr snapToGrid="0">
      <p:cViewPr varScale="1">
        <p:scale>
          <a:sx n="107" d="100"/>
          <a:sy n="107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88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881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.png"/><Relationship Id="rId18" Type="http://schemas.openxmlformats.org/officeDocument/2006/relationships/image" Target="../media/image53.png"/><Relationship Id="rId26" Type="http://schemas.openxmlformats.org/officeDocument/2006/relationships/image" Target="../media/image34.png"/><Relationship Id="rId3" Type="http://schemas.openxmlformats.org/officeDocument/2006/relationships/image" Target="../media/image43.png"/><Relationship Id="rId21" Type="http://schemas.openxmlformats.org/officeDocument/2006/relationships/image" Target="../media/image31.png"/><Relationship Id="rId7" Type="http://schemas.openxmlformats.org/officeDocument/2006/relationships/image" Target="../media/image47.png"/><Relationship Id="rId12" Type="http://schemas.openxmlformats.org/officeDocument/2006/relationships/image" Target="../media/image16.png"/><Relationship Id="rId17" Type="http://schemas.openxmlformats.org/officeDocument/2006/relationships/image" Target="../media/image52.png"/><Relationship Id="rId25" Type="http://schemas.microsoft.com/office/2007/relationships/hdphoto" Target="../media/hdphoto5.wdp"/><Relationship Id="rId2" Type="http://schemas.openxmlformats.org/officeDocument/2006/relationships/image" Target="../media/image2.png"/><Relationship Id="rId16" Type="http://schemas.openxmlformats.org/officeDocument/2006/relationships/image" Target="../media/image51.png"/><Relationship Id="rId20" Type="http://schemas.openxmlformats.org/officeDocument/2006/relationships/image" Target="../media/image9.png"/><Relationship Id="rId29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48.png"/><Relationship Id="rId24" Type="http://schemas.openxmlformats.org/officeDocument/2006/relationships/image" Target="../media/image33.png"/><Relationship Id="rId5" Type="http://schemas.openxmlformats.org/officeDocument/2006/relationships/image" Target="../media/image45.png"/><Relationship Id="rId15" Type="http://schemas.openxmlformats.org/officeDocument/2006/relationships/image" Target="../media/image50.png"/><Relationship Id="rId23" Type="http://schemas.openxmlformats.org/officeDocument/2006/relationships/image" Target="../media/image23.png"/><Relationship Id="rId28" Type="http://schemas.openxmlformats.org/officeDocument/2006/relationships/image" Target="../media/image42.png"/><Relationship Id="rId10" Type="http://schemas.openxmlformats.org/officeDocument/2006/relationships/image" Target="../media/image7.png"/><Relationship Id="rId19" Type="http://schemas.openxmlformats.org/officeDocument/2006/relationships/image" Target="../media/image54.png"/><Relationship Id="rId4" Type="http://schemas.openxmlformats.org/officeDocument/2006/relationships/image" Target="../media/image44.png"/><Relationship Id="rId9" Type="http://schemas.openxmlformats.org/officeDocument/2006/relationships/image" Target="../media/image10.png"/><Relationship Id="rId14" Type="http://schemas.openxmlformats.org/officeDocument/2006/relationships/image" Target="../media/image49.png"/><Relationship Id="rId22" Type="http://schemas.microsoft.com/office/2007/relationships/hdphoto" Target="../media/hdphoto4.wdp"/><Relationship Id="rId27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8.png"/><Relationship Id="rId18" Type="http://schemas.openxmlformats.org/officeDocument/2006/relationships/image" Target="../media/image2.png"/><Relationship Id="rId3" Type="http://schemas.openxmlformats.org/officeDocument/2006/relationships/image" Target="../media/image10.png"/><Relationship Id="rId21" Type="http://schemas.openxmlformats.org/officeDocument/2006/relationships/image" Target="../media/image20.png"/><Relationship Id="rId7" Type="http://schemas.openxmlformats.org/officeDocument/2006/relationships/image" Target="../media/image4.png"/><Relationship Id="rId12" Type="http://schemas.microsoft.com/office/2007/relationships/hdphoto" Target="../media/hdphoto1.wdp"/><Relationship Id="rId17" Type="http://schemas.microsoft.com/office/2007/relationships/hdphoto" Target="../media/hdphoto10.wdp"/><Relationship Id="rId2" Type="http://schemas.openxmlformats.org/officeDocument/2006/relationships/image" Target="../media/image1.png"/><Relationship Id="rId16" Type="http://schemas.openxmlformats.org/officeDocument/2006/relationships/image" Target="../media/image60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48.png"/><Relationship Id="rId15" Type="http://schemas.microsoft.com/office/2007/relationships/hdphoto" Target="../media/hdphoto9.wdp"/><Relationship Id="rId23" Type="http://schemas.openxmlformats.org/officeDocument/2006/relationships/image" Target="../media/image63.png"/><Relationship Id="rId10" Type="http://schemas.microsoft.com/office/2007/relationships/hdphoto" Target="../media/hdphoto8.wdp"/><Relationship Id="rId19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56.png"/><Relationship Id="rId14" Type="http://schemas.openxmlformats.org/officeDocument/2006/relationships/image" Target="../media/image59.png"/><Relationship Id="rId22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6.jpg"/><Relationship Id="rId3" Type="http://schemas.openxmlformats.org/officeDocument/2006/relationships/image" Target="../media/image1.png"/><Relationship Id="rId21" Type="http://schemas.openxmlformats.org/officeDocument/2006/relationships/image" Target="../media/image55.png"/><Relationship Id="rId7" Type="http://schemas.openxmlformats.org/officeDocument/2006/relationships/image" Target="../media/image2.png"/><Relationship Id="rId12" Type="http://schemas.openxmlformats.org/officeDocument/2006/relationships/image" Target="../media/image49.png"/><Relationship Id="rId17" Type="http://schemas.openxmlformats.org/officeDocument/2006/relationships/image" Target="../media/image69.png"/><Relationship Id="rId25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64.png"/><Relationship Id="rId24" Type="http://schemas.openxmlformats.org/officeDocument/2006/relationships/image" Target="../media/image8.png"/><Relationship Id="rId5" Type="http://schemas.openxmlformats.org/officeDocument/2006/relationships/image" Target="../media/image7.png"/><Relationship Id="rId15" Type="http://schemas.openxmlformats.org/officeDocument/2006/relationships/image" Target="../media/image67.png"/><Relationship Id="rId23" Type="http://schemas.openxmlformats.org/officeDocument/2006/relationships/image" Target="../media/image74.png"/><Relationship Id="rId28" Type="http://schemas.openxmlformats.org/officeDocument/2006/relationships/image" Target="../media/image78.png"/><Relationship Id="rId10" Type="http://schemas.openxmlformats.org/officeDocument/2006/relationships/image" Target="../media/image16.png"/><Relationship Id="rId19" Type="http://schemas.openxmlformats.org/officeDocument/2006/relationships/image" Target="../media/image71.png"/><Relationship Id="rId4" Type="http://schemas.openxmlformats.org/officeDocument/2006/relationships/image" Target="../media/image10.png"/><Relationship Id="rId9" Type="http://schemas.openxmlformats.org/officeDocument/2006/relationships/image" Target="../media/image9.png"/><Relationship Id="rId14" Type="http://schemas.openxmlformats.org/officeDocument/2006/relationships/image" Target="../media/image66.png"/><Relationship Id="rId22" Type="http://schemas.openxmlformats.org/officeDocument/2006/relationships/image" Target="../media/image73.PNG"/><Relationship Id="rId27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1.png"/><Relationship Id="rId21" Type="http://schemas.openxmlformats.org/officeDocument/2006/relationships/image" Target="../media/image55.png"/><Relationship Id="rId7" Type="http://schemas.openxmlformats.org/officeDocument/2006/relationships/image" Target="../media/image2.png"/><Relationship Id="rId12" Type="http://schemas.openxmlformats.org/officeDocument/2006/relationships/image" Target="../media/image49.png"/><Relationship Id="rId17" Type="http://schemas.openxmlformats.org/officeDocument/2006/relationships/image" Target="../media/image69.png"/><Relationship Id="rId25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5" Type="http://schemas.openxmlformats.org/officeDocument/2006/relationships/image" Target="../media/image7.png"/><Relationship Id="rId15" Type="http://schemas.openxmlformats.org/officeDocument/2006/relationships/image" Target="../media/image67.png"/><Relationship Id="rId23" Type="http://schemas.openxmlformats.org/officeDocument/2006/relationships/image" Target="../media/image74.png"/><Relationship Id="rId28" Type="http://schemas.openxmlformats.org/officeDocument/2006/relationships/image" Target="../media/image76.jpg"/><Relationship Id="rId10" Type="http://schemas.openxmlformats.org/officeDocument/2006/relationships/image" Target="../media/image16.png"/><Relationship Id="rId19" Type="http://schemas.openxmlformats.org/officeDocument/2006/relationships/image" Target="../media/image71.png"/><Relationship Id="rId4" Type="http://schemas.openxmlformats.org/officeDocument/2006/relationships/image" Target="../media/image10.png"/><Relationship Id="rId9" Type="http://schemas.openxmlformats.org/officeDocument/2006/relationships/image" Target="../media/image9.png"/><Relationship Id="rId14" Type="http://schemas.openxmlformats.org/officeDocument/2006/relationships/image" Target="../media/image66.png"/><Relationship Id="rId22" Type="http://schemas.openxmlformats.org/officeDocument/2006/relationships/image" Target="../media/image73.PNG"/><Relationship Id="rId27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microsoft.com/office/2007/relationships/hdphoto" Target="../media/hdphoto2.wdp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1.wdp"/><Relationship Id="rId22" Type="http://schemas.openxmlformats.org/officeDocument/2006/relationships/image" Target="../media/image19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microsoft.com/office/2007/relationships/hdphoto" Target="../media/hdphoto2.wdp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5" Type="http://schemas.openxmlformats.org/officeDocument/2006/relationships/image" Target="../media/image21.png"/><Relationship Id="rId2" Type="http://schemas.openxmlformats.org/officeDocument/2006/relationships/slide" Target="slide6.xml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5" Type="http://schemas.openxmlformats.org/officeDocument/2006/relationships/image" Target="../media/image3.png"/><Relationship Id="rId15" Type="http://schemas.microsoft.com/office/2007/relationships/hdphoto" Target="../media/hdphoto1.wdp"/><Relationship Id="rId23" Type="http://schemas.openxmlformats.org/officeDocument/2006/relationships/image" Target="../media/image19.gif"/><Relationship Id="rId10" Type="http://schemas.openxmlformats.org/officeDocument/2006/relationships/image" Target="../media/image8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microsoft.com/office/2007/relationships/hdphoto" Target="../media/hdphoto2.wdp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microsoft.com/office/2007/relationships/hdphoto" Target="../media/hdphoto1.wdp"/><Relationship Id="rId22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7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26.png"/><Relationship Id="rId26" Type="http://schemas.openxmlformats.org/officeDocument/2006/relationships/image" Target="../media/image28.gif"/><Relationship Id="rId3" Type="http://schemas.openxmlformats.org/officeDocument/2006/relationships/hyperlink" Target="https://youtu.be/_JbIton0Drw?t=20" TargetMode="External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5" Type="http://schemas.openxmlformats.org/officeDocument/2006/relationships/image" Target="../media/image27.gif"/><Relationship Id="rId2" Type="http://schemas.openxmlformats.org/officeDocument/2006/relationships/hyperlink" Target="https://youtu.be/LQcFWgcyAfs?t=298" TargetMode="External"/><Relationship Id="rId16" Type="http://schemas.openxmlformats.org/officeDocument/2006/relationships/image" Target="../media/image23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23" Type="http://schemas.openxmlformats.org/officeDocument/2006/relationships/image" Target="../media/image19.gif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hyperlink" Target="https://youtu.be/-OTxGw3yJag?t=500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Relationship Id="rId27" Type="http://schemas.openxmlformats.org/officeDocument/2006/relationships/image" Target="../media/image29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9.png"/><Relationship Id="rId18" Type="http://schemas.microsoft.com/office/2007/relationships/hdphoto" Target="../media/hdphoto1.wdp"/><Relationship Id="rId3" Type="http://schemas.openxmlformats.org/officeDocument/2006/relationships/image" Target="../media/image2.png"/><Relationship Id="rId21" Type="http://schemas.openxmlformats.org/officeDocument/2006/relationships/image" Target="../media/image34.png"/><Relationship Id="rId7" Type="http://schemas.openxmlformats.org/officeDocument/2006/relationships/image" Target="../media/image30.png"/><Relationship Id="rId12" Type="http://schemas.openxmlformats.org/officeDocument/2006/relationships/image" Target="../media/image8.png"/><Relationship Id="rId17" Type="http://schemas.openxmlformats.org/officeDocument/2006/relationships/image" Target="../media/image32.png"/><Relationship Id="rId25" Type="http://schemas.openxmlformats.org/officeDocument/2006/relationships/image" Target="../media/image19.gif"/><Relationship Id="rId2" Type="http://schemas.openxmlformats.org/officeDocument/2006/relationships/slide" Target="slide12.xml"/><Relationship Id="rId16" Type="http://schemas.microsoft.com/office/2007/relationships/hdphoto" Target="../media/hdphoto4.wdp"/><Relationship Id="rId20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24" Type="http://schemas.openxmlformats.org/officeDocument/2006/relationships/image" Target="../media/image16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23" Type="http://schemas.openxmlformats.org/officeDocument/2006/relationships/image" Target="../media/image15.png"/><Relationship Id="rId10" Type="http://schemas.openxmlformats.org/officeDocument/2006/relationships/image" Target="../media/image7.png"/><Relationship Id="rId19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7.png"/><Relationship Id="rId22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0.png"/><Relationship Id="rId18" Type="http://schemas.openxmlformats.org/officeDocument/2006/relationships/image" Target="../media/image32.png"/><Relationship Id="rId26" Type="http://schemas.openxmlformats.org/officeDocument/2006/relationships/image" Target="../media/image16.png"/><Relationship Id="rId3" Type="http://schemas.openxmlformats.org/officeDocument/2006/relationships/image" Target="../media/image10.png"/><Relationship Id="rId21" Type="http://schemas.microsoft.com/office/2007/relationships/hdphoto" Target="../media/hdphoto5.wdp"/><Relationship Id="rId7" Type="http://schemas.microsoft.com/office/2007/relationships/hdphoto" Target="../media/hdphoto6.wdp"/><Relationship Id="rId12" Type="http://schemas.openxmlformats.org/officeDocument/2006/relationships/image" Target="../media/image39.png"/><Relationship Id="rId17" Type="http://schemas.openxmlformats.org/officeDocument/2006/relationships/image" Target="../media/image11.png"/><Relationship Id="rId25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24" Type="http://schemas.openxmlformats.org/officeDocument/2006/relationships/image" Target="../media/image42.png"/><Relationship Id="rId5" Type="http://schemas.openxmlformats.org/officeDocument/2006/relationships/image" Target="../media/image2.png"/><Relationship Id="rId15" Type="http://schemas.openxmlformats.org/officeDocument/2006/relationships/image" Target="../media/image4.png"/><Relationship Id="rId23" Type="http://schemas.microsoft.com/office/2007/relationships/hdphoto" Target="../media/hdphoto2.wdp"/><Relationship Id="rId10" Type="http://schemas.openxmlformats.org/officeDocument/2006/relationships/image" Target="../media/image37.png"/><Relationship Id="rId19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34.png"/><Relationship Id="rId27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4988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2358574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4506867" y="4106512"/>
            <a:ext cx="3559265" cy="26435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5" name="그룹 224"/>
          <p:cNvGrpSpPr/>
          <p:nvPr/>
        </p:nvGrpSpPr>
        <p:grpSpPr>
          <a:xfrm>
            <a:off x="4506867" y="795792"/>
            <a:ext cx="3559265" cy="3045470"/>
            <a:chOff x="979681" y="3404814"/>
            <a:chExt cx="2804159" cy="2399367"/>
          </a:xfrm>
        </p:grpSpPr>
        <p:pic>
          <p:nvPicPr>
            <p:cNvPr id="226" name="그림 225" descr="그리기이(가) 표시된 사진&#10;&#10;자동 생성된 설명">
              <a:extLst>
                <a:ext uri="{FF2B5EF4-FFF2-40B4-BE49-F238E27FC236}">
                  <a16:creationId xmlns:a16="http://schemas.microsoft.com/office/drawing/2014/main" id="{983DA366-4E18-4048-9CA7-AA3489BE1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681" y="3496262"/>
              <a:ext cx="2804159" cy="2307919"/>
            </a:xfrm>
            <a:prstGeom prst="rect">
              <a:avLst/>
            </a:prstGeom>
          </p:spPr>
        </p:pic>
        <p:grpSp>
          <p:nvGrpSpPr>
            <p:cNvPr id="227" name="그룹 226"/>
            <p:cNvGrpSpPr/>
            <p:nvPr/>
          </p:nvGrpSpPr>
          <p:grpSpPr>
            <a:xfrm>
              <a:off x="1121825" y="3404814"/>
              <a:ext cx="2526654" cy="2201261"/>
              <a:chOff x="1121825" y="3404814"/>
              <a:chExt cx="2526654" cy="2201261"/>
            </a:xfrm>
          </p:grpSpPr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CA296D29-C6C1-44AD-AABC-6659A08945D6}"/>
                  </a:ext>
                </a:extLst>
              </p:cNvPr>
              <p:cNvSpPr/>
              <p:nvPr/>
            </p:nvSpPr>
            <p:spPr>
              <a:xfrm>
                <a:off x="1121825" y="3657271"/>
                <a:ext cx="2526654" cy="40917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8" y="3666436"/>
                <a:ext cx="140228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</a:rPr>
                  <a:t>1. </a:t>
                </a:r>
                <a:r>
                  <a:rPr lang="ko-KR" altLang="en-US" sz="700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</a:rPr>
                  <a:t>엄마가 싸준 도시락</a:t>
                </a: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CA296D29-C6C1-44AD-AABC-6659A08945D6}"/>
                  </a:ext>
                </a:extLst>
              </p:cNvPr>
              <p:cNvSpPr/>
              <p:nvPr/>
            </p:nvSpPr>
            <p:spPr>
              <a:xfrm>
                <a:off x="1159496" y="3681232"/>
                <a:ext cx="363243" cy="337568"/>
              </a:xfrm>
              <a:prstGeom prst="rect">
                <a:avLst/>
              </a:prstGeom>
              <a:solidFill>
                <a:srgbClr val="CAA5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1" name="그림 230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170392" y="3756309"/>
                <a:ext cx="342679" cy="213831"/>
              </a:xfrm>
              <a:prstGeom prst="rect">
                <a:avLst/>
              </a:prstGeom>
            </p:spPr>
          </p:pic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9" y="3774158"/>
                <a:ext cx="867251" cy="157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  <a:ea typeface="PF스타더스트" panose="03050601020101020101" pitchFamily="66" charset="-127"/>
                  </a:rPr>
                  <a:t>Lv. 5 (MAX 100)</a:t>
                </a:r>
              </a:p>
            </p:txBody>
          </p:sp>
          <p:sp>
            <p:nvSpPr>
              <p:cNvPr id="233" name="사각형: 둥근 모서리 124">
                <a:extLst>
                  <a:ext uri="{FF2B5EF4-FFF2-40B4-BE49-F238E27FC236}">
                    <a16:creationId xmlns:a16="http://schemas.microsoft.com/office/drawing/2014/main" id="{8A5D3130-B203-43B8-BCEF-01388F29AE4C}"/>
                  </a:ext>
                </a:extLst>
              </p:cNvPr>
              <p:cNvSpPr/>
              <p:nvPr/>
            </p:nvSpPr>
            <p:spPr>
              <a:xfrm>
                <a:off x="3112414" y="3701948"/>
                <a:ext cx="494556" cy="316853"/>
              </a:xfrm>
              <a:prstGeom prst="roundRect">
                <a:avLst>
                  <a:gd name="adj" fmla="val 15474"/>
                </a:avLst>
              </a:prstGeom>
              <a:solidFill>
                <a:srgbClr val="C00000"/>
              </a:solidFill>
              <a:ln w="25400">
                <a:noFill/>
              </a:ln>
              <a:effectLst>
                <a:innerShdw blurRad="63500" dist="50800" dir="16200000">
                  <a:schemeClr val="accent2">
                    <a:lumMod val="20000"/>
                    <a:lumOff val="80000"/>
                    <a:alpha val="50000"/>
                  </a:scheme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3248634" y="3821541"/>
                <a:ext cx="383676" cy="19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D80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60</a:t>
                </a: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3101735" y="3708436"/>
                <a:ext cx="471030" cy="169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+ 5%</a:t>
                </a: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CA296D29-C6C1-44AD-AABC-6659A08945D6}"/>
                  </a:ext>
                </a:extLst>
              </p:cNvPr>
              <p:cNvSpPr/>
              <p:nvPr/>
            </p:nvSpPr>
            <p:spPr>
              <a:xfrm>
                <a:off x="1121825" y="4164615"/>
                <a:ext cx="2526654" cy="40917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:a16="http://schemas.microsoft.com/office/drawing/2014/main" id="{CA296D29-C6C1-44AD-AABC-6659A08945D6}"/>
                  </a:ext>
                </a:extLst>
              </p:cNvPr>
              <p:cNvSpPr/>
              <p:nvPr/>
            </p:nvSpPr>
            <p:spPr>
              <a:xfrm>
                <a:off x="1159496" y="4188576"/>
                <a:ext cx="363243" cy="337568"/>
              </a:xfrm>
              <a:prstGeom prst="rect">
                <a:avLst/>
              </a:prstGeom>
              <a:solidFill>
                <a:srgbClr val="CAA5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8" name="직사각형 237">
                <a:extLst>
                  <a:ext uri="{FF2B5EF4-FFF2-40B4-BE49-F238E27FC236}">
                    <a16:creationId xmlns:a16="http://schemas.microsoft.com/office/drawing/2014/main" id="{CA296D29-C6C1-44AD-AABC-6659A08945D6}"/>
                  </a:ext>
                </a:extLst>
              </p:cNvPr>
              <p:cNvSpPr/>
              <p:nvPr/>
            </p:nvSpPr>
            <p:spPr>
              <a:xfrm>
                <a:off x="1121825" y="4671958"/>
                <a:ext cx="2526654" cy="40917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id="{CA296D29-C6C1-44AD-AABC-6659A08945D6}"/>
                  </a:ext>
                </a:extLst>
              </p:cNvPr>
              <p:cNvSpPr/>
              <p:nvPr/>
            </p:nvSpPr>
            <p:spPr>
              <a:xfrm>
                <a:off x="1159496" y="4695919"/>
                <a:ext cx="363243" cy="337568"/>
              </a:xfrm>
              <a:prstGeom prst="rect">
                <a:avLst/>
              </a:prstGeom>
              <a:solidFill>
                <a:srgbClr val="CAA5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id="{CA296D29-C6C1-44AD-AABC-6659A08945D6}"/>
                  </a:ext>
                </a:extLst>
              </p:cNvPr>
              <p:cNvSpPr/>
              <p:nvPr/>
            </p:nvSpPr>
            <p:spPr>
              <a:xfrm>
                <a:off x="1121825" y="5182003"/>
                <a:ext cx="2526654" cy="40917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CA296D29-C6C1-44AD-AABC-6659A08945D6}"/>
                  </a:ext>
                </a:extLst>
              </p:cNvPr>
              <p:cNvSpPr/>
              <p:nvPr/>
            </p:nvSpPr>
            <p:spPr>
              <a:xfrm>
                <a:off x="1159496" y="5205965"/>
                <a:ext cx="363243" cy="337568"/>
              </a:xfrm>
              <a:prstGeom prst="rect">
                <a:avLst/>
              </a:prstGeom>
              <a:solidFill>
                <a:srgbClr val="CAA5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2" name="그림 241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620" y="4193569"/>
                <a:ext cx="327579" cy="327579"/>
              </a:xfrm>
              <a:prstGeom prst="rect">
                <a:avLst/>
              </a:prstGeom>
            </p:spPr>
          </p:pic>
          <p:pic>
            <p:nvPicPr>
              <p:cNvPr id="243" name="그림 242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168620" y="5210959"/>
                <a:ext cx="327579" cy="327579"/>
              </a:xfrm>
              <a:prstGeom prst="rect">
                <a:avLst/>
              </a:prstGeom>
            </p:spPr>
          </p:pic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9" y="4165129"/>
                <a:ext cx="86725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</a:rPr>
                  <a:t>2. </a:t>
                </a:r>
                <a:r>
                  <a:rPr lang="ko-KR" altLang="en-US" sz="700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</a:rPr>
                  <a:t>황금 낫</a:t>
                </a: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9" y="4684781"/>
                <a:ext cx="102046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</a:rPr>
                  <a:t>3. </a:t>
                </a:r>
                <a:r>
                  <a:rPr lang="ko-KR" altLang="en-US" sz="700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</a:rPr>
                  <a:t>말</a:t>
                </a: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9" y="5183472"/>
                <a:ext cx="867251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</a:rPr>
                  <a:t>4. </a:t>
                </a:r>
                <a:r>
                  <a:rPr lang="ko-KR" altLang="en-US" sz="700" b="1" dirty="0">
                    <a:solidFill>
                      <a:schemeClr val="accent2">
                        <a:lumMod val="50000"/>
                      </a:schemeClr>
                    </a:solidFill>
                    <a:latin typeface="+mj-ea"/>
                    <a:ea typeface="+mj-ea"/>
                  </a:rPr>
                  <a:t>부적</a:t>
                </a:r>
              </a:p>
            </p:txBody>
          </p:sp>
          <p:sp>
            <p:nvSpPr>
              <p:cNvPr id="247" name="사각형: 둥근 모서리 124">
                <a:extLst>
                  <a:ext uri="{FF2B5EF4-FFF2-40B4-BE49-F238E27FC236}">
                    <a16:creationId xmlns:a16="http://schemas.microsoft.com/office/drawing/2014/main" id="{8A5D3130-B203-43B8-BCEF-01388F29AE4C}"/>
                  </a:ext>
                </a:extLst>
              </p:cNvPr>
              <p:cNvSpPr/>
              <p:nvPr/>
            </p:nvSpPr>
            <p:spPr>
              <a:xfrm>
                <a:off x="3112414" y="4198758"/>
                <a:ext cx="494556" cy="316853"/>
              </a:xfrm>
              <a:prstGeom prst="roundRect">
                <a:avLst>
                  <a:gd name="adj" fmla="val 15474"/>
                </a:avLst>
              </a:prstGeom>
              <a:solidFill>
                <a:srgbClr val="413F3F"/>
              </a:solidFill>
              <a:ln w="25400">
                <a:noFill/>
              </a:ln>
              <a:effectLst>
                <a:innerShdw blurRad="63500" dist="50800" dir="16200000">
                  <a:schemeClr val="accent2">
                    <a:lumMod val="20000"/>
                    <a:lumOff val="80000"/>
                    <a:alpha val="50000"/>
                  </a:scheme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9" name="사각형: 둥근 모서리 124">
                <a:extLst>
                  <a:ext uri="{FF2B5EF4-FFF2-40B4-BE49-F238E27FC236}">
                    <a16:creationId xmlns:a16="http://schemas.microsoft.com/office/drawing/2014/main" id="{8A5D3130-B203-43B8-BCEF-01388F29AE4C}"/>
                  </a:ext>
                </a:extLst>
              </p:cNvPr>
              <p:cNvSpPr/>
              <p:nvPr/>
            </p:nvSpPr>
            <p:spPr>
              <a:xfrm>
                <a:off x="3112414" y="4713414"/>
                <a:ext cx="494556" cy="316853"/>
              </a:xfrm>
              <a:prstGeom prst="roundRect">
                <a:avLst>
                  <a:gd name="adj" fmla="val 15474"/>
                </a:avLst>
              </a:prstGeom>
              <a:solidFill>
                <a:srgbClr val="413F3F"/>
              </a:solidFill>
              <a:ln w="25400">
                <a:noFill/>
              </a:ln>
              <a:effectLst>
                <a:innerShdw blurRad="63500" dist="50800" dir="16200000">
                  <a:schemeClr val="accent2">
                    <a:lumMod val="20000"/>
                    <a:lumOff val="80000"/>
                    <a:alpha val="50000"/>
                  </a:scheme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1" name="사각형: 둥근 모서리 124">
                <a:extLst>
                  <a:ext uri="{FF2B5EF4-FFF2-40B4-BE49-F238E27FC236}">
                    <a16:creationId xmlns:a16="http://schemas.microsoft.com/office/drawing/2014/main" id="{8A5D3130-B203-43B8-BCEF-01388F29AE4C}"/>
                  </a:ext>
                </a:extLst>
              </p:cNvPr>
              <p:cNvSpPr/>
              <p:nvPr/>
            </p:nvSpPr>
            <p:spPr>
              <a:xfrm>
                <a:off x="3112414" y="5226112"/>
                <a:ext cx="494556" cy="316853"/>
              </a:xfrm>
              <a:prstGeom prst="roundRect">
                <a:avLst>
                  <a:gd name="adj" fmla="val 15474"/>
                </a:avLst>
              </a:prstGeom>
              <a:solidFill>
                <a:srgbClr val="413F3F"/>
              </a:solidFill>
              <a:ln w="25400">
                <a:noFill/>
              </a:ln>
              <a:effectLst>
                <a:innerShdw blurRad="63500" dist="50800" dir="16200000">
                  <a:schemeClr val="accent2">
                    <a:lumMod val="20000"/>
                    <a:lumOff val="80000"/>
                    <a:alpha val="50000"/>
                  </a:schemeClr>
                </a:inn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56" name="그림 255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5941" y="3859586"/>
                <a:ext cx="125383" cy="135318"/>
              </a:xfrm>
              <a:prstGeom prst="rect">
                <a:avLst/>
              </a:prstGeom>
            </p:spPr>
          </p:pic>
          <p:pic>
            <p:nvPicPr>
              <p:cNvPr id="257" name="그림 256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8620" y="4708073"/>
                <a:ext cx="327579" cy="306215"/>
              </a:xfrm>
              <a:prstGeom prst="rect">
                <a:avLst/>
              </a:prstGeom>
            </p:spPr>
          </p:pic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8" y="3906981"/>
                <a:ext cx="140228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b="1" dirty="0">
                    <a:latin typeface="+mj-ea"/>
                    <a:ea typeface="+mj-ea"/>
                  </a:rPr>
                  <a:t>퀘스트 골드 획득량 증가 </a:t>
                </a:r>
                <a:r>
                  <a:rPr lang="en-US" altLang="ko-KR" sz="700" b="1" dirty="0">
                    <a:latin typeface="+mj-ea"/>
                    <a:ea typeface="+mj-ea"/>
                  </a:rPr>
                  <a:t>25%</a:t>
                </a:r>
                <a:endParaRPr lang="ko-KR" altLang="en-US" sz="700" b="1" dirty="0">
                  <a:latin typeface="+mj-ea"/>
                  <a:ea typeface="+mj-ea"/>
                </a:endParaRPr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9" y="4275833"/>
                <a:ext cx="867251" cy="157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  <a:ea typeface="PF스타더스트" panose="03050601020101020101" pitchFamily="66" charset="-127"/>
                  </a:rPr>
                  <a:t>Lv. 0 (MAX 100)</a:t>
                </a:r>
                <a:endPara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9" y="4784808"/>
                <a:ext cx="867251" cy="157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  <a:ea typeface="PF스타더스트" panose="03050601020101020101" pitchFamily="66" charset="-127"/>
                  </a:rPr>
                  <a:t>Lv. 0 (MAX 100)</a:t>
                </a:r>
                <a:endPara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9" y="5281852"/>
                <a:ext cx="867251" cy="157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  <a:ea typeface="PF스타더스트" panose="03050601020101020101" pitchFamily="66" charset="-127"/>
                  </a:rPr>
                  <a:t>Lv. 0 (MAX 100)</a:t>
                </a:r>
                <a:endPara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8" y="4401380"/>
                <a:ext cx="140228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b="1" dirty="0">
                    <a:latin typeface="+mj-ea"/>
                    <a:ea typeface="+mj-ea"/>
                  </a:rPr>
                  <a:t>적 처치 획득 식량 증가 </a:t>
                </a:r>
                <a:r>
                  <a:rPr lang="en-US" altLang="ko-KR" sz="700" b="1" dirty="0">
                    <a:latin typeface="+mj-ea"/>
                    <a:ea typeface="+mj-ea"/>
                  </a:rPr>
                  <a:t>0%</a:t>
                </a:r>
                <a:endParaRPr lang="ko-KR" altLang="en-US" sz="700" b="1" dirty="0">
                  <a:latin typeface="+mj-ea"/>
                  <a:ea typeface="+mj-ea"/>
                </a:endParaRPr>
              </a:p>
            </p:txBody>
          </p: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8" y="4904896"/>
                <a:ext cx="140228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b="1" dirty="0">
                    <a:latin typeface="+mj-ea"/>
                    <a:ea typeface="+mj-ea"/>
                  </a:rPr>
                  <a:t>공격력 증가 </a:t>
                </a:r>
                <a:r>
                  <a:rPr lang="en-US" altLang="ko-KR" sz="700" b="1" dirty="0">
                    <a:latin typeface="+mj-ea"/>
                    <a:ea typeface="+mj-ea"/>
                  </a:rPr>
                  <a:t>0%</a:t>
                </a:r>
                <a:endParaRPr lang="ko-KR" altLang="en-US" sz="700" b="1" dirty="0">
                  <a:latin typeface="+mj-ea"/>
                  <a:ea typeface="+mj-ea"/>
                </a:endParaRPr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1503748" y="5406020"/>
                <a:ext cx="140228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b="1" dirty="0">
                    <a:latin typeface="+mj-ea"/>
                    <a:ea typeface="+mj-ea"/>
                  </a:rPr>
                  <a:t>치명타 확률 증가 </a:t>
                </a:r>
                <a:r>
                  <a:rPr lang="en-US" altLang="ko-KR" sz="700" b="1" dirty="0">
                    <a:latin typeface="+mj-ea"/>
                    <a:ea typeface="+mj-ea"/>
                  </a:rPr>
                  <a:t>0%</a:t>
                </a:r>
                <a:endParaRPr lang="ko-KR" altLang="en-US" sz="700" b="1" dirty="0">
                  <a:latin typeface="+mj-ea"/>
                  <a:ea typeface="+mj-ea"/>
                </a:endParaRPr>
              </a:p>
            </p:txBody>
          </p:sp>
          <p:sp>
            <p:nvSpPr>
              <p:cNvPr id="268" name="사각형: 둥근 모서리 26">
                <a:extLst>
                  <a:ext uri="{FF2B5EF4-FFF2-40B4-BE49-F238E27FC236}">
                    <a16:creationId xmlns:a16="http://schemas.microsoft.com/office/drawing/2014/main" id="{1E185F6A-C5C3-44A4-825F-53F0D3DDF22D}"/>
                  </a:ext>
                </a:extLst>
              </p:cNvPr>
              <p:cNvSpPr/>
              <p:nvPr/>
            </p:nvSpPr>
            <p:spPr>
              <a:xfrm>
                <a:off x="3169102" y="3404814"/>
                <a:ext cx="479377" cy="20404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</a:rPr>
                  <a:t>스페셜</a:t>
                </a:r>
              </a:p>
            </p:txBody>
          </p:sp>
          <p:sp>
            <p:nvSpPr>
              <p:cNvPr id="269" name="사각형: 둥근 모서리 26">
                <a:extLst>
                  <a:ext uri="{FF2B5EF4-FFF2-40B4-BE49-F238E27FC236}">
                    <a16:creationId xmlns:a16="http://schemas.microsoft.com/office/drawing/2014/main" id="{1E185F6A-C5C3-44A4-825F-53F0D3DDF22D}"/>
                  </a:ext>
                </a:extLst>
              </p:cNvPr>
              <p:cNvSpPr/>
              <p:nvPr/>
            </p:nvSpPr>
            <p:spPr>
              <a:xfrm>
                <a:off x="2563060" y="3404814"/>
                <a:ext cx="479377" cy="20404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700" b="1" dirty="0">
                    <a:solidFill>
                      <a:schemeClr val="tx1"/>
                    </a:solidFill>
                  </a:rPr>
                  <a:t>일반</a:t>
                </a:r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3248634" y="4310763"/>
                <a:ext cx="383676" cy="19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D80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</a:t>
                </a:r>
              </a:p>
            </p:txBody>
          </p: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3101735" y="4197658"/>
                <a:ext cx="471030" cy="169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+ 0%</a:t>
                </a:r>
              </a:p>
            </p:txBody>
          </p:sp>
          <p:pic>
            <p:nvPicPr>
              <p:cNvPr id="286" name="그림 285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5941" y="4348808"/>
                <a:ext cx="125383" cy="135318"/>
              </a:xfrm>
              <a:prstGeom prst="rect">
                <a:avLst/>
              </a:prstGeom>
            </p:spPr>
          </p:pic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3248634" y="4829134"/>
                <a:ext cx="383676" cy="19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D80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</a:t>
                </a: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3101735" y="4716029"/>
                <a:ext cx="471030" cy="169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+ 0%</a:t>
                </a:r>
              </a:p>
            </p:txBody>
          </p:sp>
          <p:pic>
            <p:nvPicPr>
              <p:cNvPr id="289" name="그림 288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5941" y="4867179"/>
                <a:ext cx="125383" cy="135318"/>
              </a:xfrm>
              <a:prstGeom prst="rect">
                <a:avLst/>
              </a:prstGeom>
            </p:spPr>
          </p:pic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3248634" y="5343679"/>
                <a:ext cx="383676" cy="193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solidFill>
                      <a:srgbClr val="FFD80D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</a:t>
                </a:r>
              </a:p>
            </p:txBody>
          </p:sp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033A6061-19D6-485C-B74F-34CEF19C3273}"/>
                  </a:ext>
                </a:extLst>
              </p:cNvPr>
              <p:cNvSpPr txBox="1"/>
              <p:nvPr/>
            </p:nvSpPr>
            <p:spPr>
              <a:xfrm>
                <a:off x="3101735" y="5230574"/>
                <a:ext cx="471030" cy="169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+ 0%</a:t>
                </a:r>
              </a:p>
            </p:txBody>
          </p:sp>
          <p:pic>
            <p:nvPicPr>
              <p:cNvPr id="292" name="그림 291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5941" y="5381724"/>
                <a:ext cx="125383" cy="135318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보물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67761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보물 이름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보물의 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보물의 효과를 표시</a:t>
            </a:r>
            <a:endParaRPr lang="en-US" altLang="ko-KR" sz="1400" dirty="0"/>
          </a:p>
          <a:p>
            <a:r>
              <a:rPr lang="en-US" altLang="ko-KR" sz="1400" dirty="0"/>
              <a:t>    ex) Lv. 1 </a:t>
            </a:r>
            <a:r>
              <a:rPr lang="ko-KR" altLang="en-US" sz="1400" dirty="0"/>
              <a:t>당 </a:t>
            </a:r>
            <a:r>
              <a:rPr lang="en-US" altLang="ko-KR" sz="1400" dirty="0"/>
              <a:t>5%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보물을 사기 위해서 일정 수의 지식을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사용 시 보물이 열리게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보스 격파 시 지식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일반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지식을 소비하여 레벨업이 가능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 err="1"/>
              <a:t>스폐셜</a:t>
            </a:r>
            <a:r>
              <a:rPr lang="ko-KR" altLang="en-US" sz="1400" dirty="0"/>
              <a:t>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금</a:t>
            </a:r>
            <a:r>
              <a:rPr lang="en-US" altLang="ko-KR" sz="1400" dirty="0"/>
              <a:t>(</a:t>
            </a:r>
            <a:r>
              <a:rPr lang="ko-KR" altLang="en-US" sz="1400" dirty="0"/>
              <a:t>유료 재화</a:t>
            </a:r>
            <a:r>
              <a:rPr lang="en-US" altLang="ko-KR" sz="1400" dirty="0"/>
              <a:t>)</a:t>
            </a:r>
            <a:r>
              <a:rPr lang="ko-KR" altLang="en-US" sz="1400" dirty="0"/>
              <a:t>를 소비하여 레벨업이 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00" y="1112640"/>
            <a:ext cx="210185" cy="208888"/>
          </a:xfrm>
          <a:prstGeom prst="rect">
            <a:avLst/>
          </a:prstGeom>
          <a:ln>
            <a:noFill/>
          </a:ln>
        </p:spPr>
      </p:pic>
      <p:pic>
        <p:nvPicPr>
          <p:cNvPr id="35" name="그림 34" descr="테이블이(가) 표시된 사진&#10;&#10;자동 생성된 설명">
            <a:extLst>
              <a:ext uri="{FF2B5EF4-FFF2-40B4-BE49-F238E27FC236}">
                <a16:creationId xmlns:a16="http://schemas.microsoft.com/office/drawing/2014/main" id="{52A61F37-F529-4FF3-A090-BFFF1F9CCC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65" y="1081212"/>
            <a:ext cx="1291819" cy="32305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EFC3B1-DAD6-40AB-8D7B-BF5DDBF6BEEF}"/>
              </a:ext>
            </a:extLst>
          </p:cNvPr>
          <p:cNvSpPr txBox="1"/>
          <p:nvPr/>
        </p:nvSpPr>
        <p:spPr>
          <a:xfrm>
            <a:off x="1966351" y="1121804"/>
            <a:ext cx="939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2157198" y="1337072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sp>
        <p:nvSpPr>
          <p:cNvPr id="40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905763" y="1668084"/>
            <a:ext cx="653492" cy="243288"/>
            <a:chOff x="910551" y="1668117"/>
            <a:chExt cx="653492" cy="243288"/>
          </a:xfrm>
        </p:grpSpPr>
        <p:sp>
          <p:nvSpPr>
            <p:cNvPr id="47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05763" y="1106660"/>
            <a:ext cx="662433" cy="243288"/>
            <a:chOff x="1079239" y="1303779"/>
            <a:chExt cx="662433" cy="243288"/>
          </a:xfrm>
        </p:grpSpPr>
        <p:sp>
          <p:nvSpPr>
            <p:cNvPr id="52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6367" y="1385945"/>
            <a:ext cx="660619" cy="244079"/>
            <a:chOff x="1796919" y="1303779"/>
            <a:chExt cx="660619" cy="244079"/>
          </a:xfrm>
        </p:grpSpPr>
        <p:sp>
          <p:nvSpPr>
            <p:cNvPr id="57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162" y="1330623"/>
              <a:ext cx="183629" cy="198180"/>
            </a:xfrm>
            <a:prstGeom prst="rect">
              <a:avLst/>
            </a:prstGeom>
          </p:spPr>
        </p:pic>
      </p:grpSp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121825" y="3404814"/>
            <a:ext cx="2526654" cy="2201261"/>
            <a:chOff x="1121825" y="3404814"/>
            <a:chExt cx="2526654" cy="220126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121825" y="3657271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8" y="3666436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1.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엄마가 싸준 도시락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159496" y="3681232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70392" y="3756309"/>
              <a:ext cx="342679" cy="21383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9" y="3774158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5 (MAX 100)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68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3112414" y="3701948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00768" y="3807458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124177" y="3708436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+ 5%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121825" y="4164615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159496" y="4188576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121825" y="4671958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159496" y="4695919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121825" y="5182003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159496" y="5205965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620" y="4193569"/>
              <a:ext cx="327579" cy="327579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68620" y="5210959"/>
              <a:ext cx="327579" cy="327579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9" y="4165129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2.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황금 낫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9" y="4684781"/>
              <a:ext cx="10204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3.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말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9" y="5183472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4.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부적</a:t>
              </a:r>
            </a:p>
          </p:txBody>
        </p:sp>
        <p:sp>
          <p:nvSpPr>
            <p:cNvPr id="101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3112414" y="4198758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00768" y="4304268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104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3112414" y="4713414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00768" y="4818924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107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3112414" y="5226112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00768" y="533162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124177" y="4205530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124177" y="4725271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124177" y="5243236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876" y="3859586"/>
              <a:ext cx="125383" cy="135318"/>
            </a:xfrm>
            <a:prstGeom prst="rect">
              <a:avLst/>
            </a:prstGeom>
          </p:spPr>
        </p:pic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8620" y="4708073"/>
              <a:ext cx="327579" cy="306215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8" y="3906981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퀘스트 골드 획득량 증가 </a:t>
              </a:r>
              <a:r>
                <a:rPr lang="en-US" altLang="ko-KR" sz="700" b="1" dirty="0">
                  <a:latin typeface="+mj-ea"/>
                  <a:ea typeface="+mj-ea"/>
                </a:rPr>
                <a:t>25%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9" y="4275833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9" y="4784808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9" y="5281852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876" y="4349918"/>
              <a:ext cx="125383" cy="135318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876" y="4862360"/>
              <a:ext cx="125383" cy="135318"/>
            </a:xfrm>
            <a:prstGeom prst="rect">
              <a:avLst/>
            </a:prstGeom>
          </p:spPr>
        </p:pic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876" y="5374748"/>
              <a:ext cx="125383" cy="135318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8" y="4401380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적 처치 획득 식량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8" y="4904896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공격력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03748" y="5406020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치명타 확률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sp>
          <p:nvSpPr>
            <p:cNvPr id="131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3169102" y="3404814"/>
              <a:ext cx="479377" cy="20404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132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563060" y="3404814"/>
              <a:ext cx="479377" cy="20404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일반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888724" y="4206336"/>
            <a:ext cx="2804159" cy="2399367"/>
            <a:chOff x="4983973" y="3408389"/>
            <a:chExt cx="2804159" cy="2399367"/>
          </a:xfrm>
        </p:grpSpPr>
        <p:pic>
          <p:nvPicPr>
            <p:cNvPr id="178" name="그림 177" descr="그리기이(가) 표시된 사진&#10;&#10;자동 생성된 설명">
              <a:extLst>
                <a:ext uri="{FF2B5EF4-FFF2-40B4-BE49-F238E27FC236}">
                  <a16:creationId xmlns:a16="http://schemas.microsoft.com/office/drawing/2014/main" id="{983DA366-4E18-4048-9CA7-AA3489BE1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3973" y="3499837"/>
              <a:ext cx="2804159" cy="2307919"/>
            </a:xfrm>
            <a:prstGeom prst="rect">
              <a:avLst/>
            </a:prstGeom>
          </p:spPr>
        </p:pic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3660846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3670011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1.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상인의 티켓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3684807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3777733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3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185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3705523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22571" y="3817376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02342" y="3712011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+ 5%</a:t>
              </a: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4168190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4192151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4675533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4699494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5185578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5209540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168704"/>
              <a:ext cx="111848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2.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가벼운 깃털 목걸이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688356"/>
              <a:ext cx="10204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3.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바람의 반지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5187047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4.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천둥의 증표</a:t>
              </a:r>
            </a:p>
          </p:txBody>
        </p:sp>
        <p:sp>
          <p:nvSpPr>
            <p:cNvPr id="199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4202333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1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4716989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3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5229687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02342" y="4209105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10455" y="4722662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10455" y="5240635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pic>
          <p:nvPicPr>
            <p:cNvPr id="208" name="그림 207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89" y="3863161"/>
              <a:ext cx="135142" cy="135318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3910556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무기 가격 감소 </a:t>
              </a:r>
              <a:r>
                <a:rPr lang="en-US" altLang="ko-KR" sz="700" b="1" dirty="0">
                  <a:latin typeface="+mj-ea"/>
                  <a:ea typeface="+mj-ea"/>
                </a:rPr>
                <a:t>15%</a:t>
              </a:r>
              <a:r>
                <a:rPr lang="ko-KR" altLang="en-US" sz="700" b="1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279408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788383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5285427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14" name="그림 213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89" y="4353493"/>
              <a:ext cx="135142" cy="135318"/>
            </a:xfrm>
            <a:prstGeom prst="rect">
              <a:avLst/>
            </a:prstGeom>
          </p:spPr>
        </p:pic>
        <p:pic>
          <p:nvPicPr>
            <p:cNvPr id="215" name="그림 21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89" y="4865935"/>
              <a:ext cx="135142" cy="135318"/>
            </a:xfrm>
            <a:prstGeom prst="rect">
              <a:avLst/>
            </a:prstGeom>
          </p:spPr>
        </p:pic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89" y="5378323"/>
              <a:ext cx="135142" cy="135318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4404955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캐릭터 이동속도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4908471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공격속도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5409595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치명타 데미지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sp>
          <p:nvSpPr>
            <p:cNvPr id="220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7173394" y="3408389"/>
              <a:ext cx="479377" cy="20404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21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6567352" y="3408389"/>
              <a:ext cx="479377" cy="20404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일반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458" y="3669973"/>
              <a:ext cx="344443" cy="34444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47" t="143" r="50208" b="85294"/>
            <a:stretch/>
          </p:blipFill>
          <p:spPr>
            <a:xfrm>
              <a:off x="5166518" y="4187664"/>
              <a:ext cx="360513" cy="3433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97" t="14247" r="70476" b="71966"/>
            <a:stretch/>
          </p:blipFill>
          <p:spPr>
            <a:xfrm>
              <a:off x="5159622" y="4692267"/>
              <a:ext cx="359317" cy="35432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769" y="5226112"/>
              <a:ext cx="276009" cy="314080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22571" y="4318527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22571" y="4829895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32216" y="5339144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</p:grp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1126634"/>
            <a:ext cx="976802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1311325"/>
            <a:ext cx="76702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27803" y="111899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19" y="1464644"/>
            <a:ext cx="1271849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28093" y="130987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35091" y="148512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38674" y="1126634"/>
            <a:ext cx="755647" cy="51461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00783" y="116553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09210" y="54650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217887" y="54650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486794" y="764787"/>
            <a:ext cx="672831" cy="3256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250721" y="764787"/>
            <a:ext cx="672831" cy="3256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4" name="그림 303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963289" y="1162010"/>
            <a:ext cx="139780" cy="139780"/>
          </a:xfrm>
          <a:prstGeom prst="rect">
            <a:avLst/>
          </a:prstGeom>
        </p:spPr>
      </p:pic>
      <p:sp>
        <p:nvSpPr>
          <p:cNvPr id="204" name="직사각형 203"/>
          <p:cNvSpPr/>
          <p:nvPr/>
        </p:nvSpPr>
        <p:spPr>
          <a:xfrm>
            <a:off x="-678873" y="4407397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248" name="직선 연결선 247"/>
          <p:cNvCxnSpPr>
            <a:stCxn id="204" idx="3"/>
            <a:endCxn id="61" idx="1"/>
          </p:cNvCxnSpPr>
          <p:nvPr/>
        </p:nvCxnSpPr>
        <p:spPr>
          <a:xfrm flipV="1">
            <a:off x="586794" y="3861857"/>
            <a:ext cx="535031" cy="73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>
            <a:stCxn id="204" idx="3"/>
            <a:endCxn id="72" idx="1"/>
          </p:cNvCxnSpPr>
          <p:nvPr/>
        </p:nvCxnSpPr>
        <p:spPr>
          <a:xfrm flipV="1">
            <a:off x="586794" y="4369201"/>
            <a:ext cx="535031" cy="22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>
            <a:stCxn id="204" idx="3"/>
            <a:endCxn id="82" idx="1"/>
          </p:cNvCxnSpPr>
          <p:nvPr/>
        </p:nvCxnSpPr>
        <p:spPr>
          <a:xfrm>
            <a:off x="586794" y="4592063"/>
            <a:ext cx="535031" cy="284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204" idx="3"/>
            <a:endCxn id="84" idx="1"/>
          </p:cNvCxnSpPr>
          <p:nvPr/>
        </p:nvCxnSpPr>
        <p:spPr>
          <a:xfrm>
            <a:off x="586794" y="4592063"/>
            <a:ext cx="535031" cy="794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직사각형 280"/>
          <p:cNvSpPr/>
          <p:nvPr/>
        </p:nvSpPr>
        <p:spPr>
          <a:xfrm>
            <a:off x="-740688" y="1390861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283" name="직선 연결선 282"/>
          <p:cNvCxnSpPr>
            <a:stCxn id="281" idx="3"/>
            <a:endCxn id="53" idx="1"/>
          </p:cNvCxnSpPr>
          <p:nvPr/>
        </p:nvCxnSpPr>
        <p:spPr>
          <a:xfrm flipV="1">
            <a:off x="524979" y="1228304"/>
            <a:ext cx="380784" cy="347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직사각형 310"/>
          <p:cNvSpPr/>
          <p:nvPr/>
        </p:nvSpPr>
        <p:spPr>
          <a:xfrm>
            <a:off x="3212789" y="6367482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313" name="직선 연결선 312"/>
          <p:cNvCxnSpPr>
            <a:stCxn id="311" idx="3"/>
            <a:endCxn id="180" idx="1"/>
          </p:cNvCxnSpPr>
          <p:nvPr/>
        </p:nvCxnSpPr>
        <p:spPr>
          <a:xfrm flipV="1">
            <a:off x="4478456" y="4663379"/>
            <a:ext cx="552412" cy="18887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/>
          <p:cNvCxnSpPr>
            <a:stCxn id="311" idx="3"/>
            <a:endCxn id="188" idx="1"/>
          </p:cNvCxnSpPr>
          <p:nvPr/>
        </p:nvCxnSpPr>
        <p:spPr>
          <a:xfrm flipV="1">
            <a:off x="4478456" y="5170723"/>
            <a:ext cx="552412" cy="138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318"/>
          <p:cNvCxnSpPr>
            <a:stCxn id="311" idx="3"/>
            <a:endCxn id="190" idx="1"/>
          </p:cNvCxnSpPr>
          <p:nvPr/>
        </p:nvCxnSpPr>
        <p:spPr>
          <a:xfrm flipV="1">
            <a:off x="4478456" y="5678066"/>
            <a:ext cx="552412" cy="874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311" idx="3"/>
            <a:endCxn id="192" idx="1"/>
          </p:cNvCxnSpPr>
          <p:nvPr/>
        </p:nvCxnSpPr>
        <p:spPr>
          <a:xfrm flipV="1">
            <a:off x="4478456" y="6188111"/>
            <a:ext cx="552412" cy="3640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281" idx="3"/>
          </p:cNvCxnSpPr>
          <p:nvPr/>
        </p:nvCxnSpPr>
        <p:spPr>
          <a:xfrm flipV="1">
            <a:off x="524979" y="1282607"/>
            <a:ext cx="1397956" cy="2929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2" name="그림 201"/>
          <p:cNvPicPr>
            <a:picLocks noChangeAspect="1"/>
          </p:cNvPicPr>
          <p:nvPr/>
        </p:nvPicPr>
        <p:blipFill>
          <a:blip r:embed="rId21" cstate="hq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24" cstate="hq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26" cstate="hq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83" y="5788267"/>
            <a:ext cx="572158" cy="611445"/>
          </a:xfrm>
          <a:prstGeom prst="rect">
            <a:avLst/>
          </a:prstGeom>
          <a:noFill/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28" cstate="hq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3843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상점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8944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및 등급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효과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무기 구입하기 위해 필요한 재화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전장을 플레이할수록 숙련도 경험치를 </a:t>
            </a:r>
            <a:endParaRPr lang="en-US" altLang="ko-KR" sz="1400" dirty="0" smtClean="0"/>
          </a:p>
          <a:p>
            <a:r>
              <a:rPr lang="ko-KR" altLang="en-US" sz="1400" dirty="0" smtClean="0"/>
              <a:t>획득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숙련도 레벨에 따른 장비 구입가능</a:t>
            </a:r>
            <a:endParaRPr lang="en-US" altLang="ko-KR" sz="1400" dirty="0" smtClean="0"/>
          </a:p>
          <a:p>
            <a:r>
              <a:rPr lang="ko-KR" altLang="en-US" sz="1400" dirty="0" smtClean="0"/>
              <a:t>숙련도 조건을 달성할 시 </a:t>
            </a:r>
            <a:r>
              <a:rPr lang="ko-KR" altLang="en-US" sz="1400" dirty="0" smtClean="0">
                <a:solidFill>
                  <a:schemeClr val="accent1"/>
                </a:solidFill>
              </a:rPr>
              <a:t>파란색</a:t>
            </a:r>
            <a:r>
              <a:rPr lang="ko-KR" altLang="en-US" sz="1400" dirty="0" smtClean="0"/>
              <a:t>으로 표시</a:t>
            </a:r>
            <a:r>
              <a:rPr lang="en-US" altLang="ko-KR" sz="1400" dirty="0" smtClean="0"/>
              <a:t>,</a:t>
            </a:r>
          </a:p>
          <a:p>
            <a:r>
              <a:rPr lang="ko-KR" altLang="en-US" sz="1400" dirty="0" smtClean="0"/>
              <a:t>조건을 미달성할시 </a:t>
            </a:r>
            <a:r>
              <a:rPr lang="ko-KR" altLang="en-US" sz="1400" dirty="0" smtClean="0">
                <a:solidFill>
                  <a:srgbClr val="FF0000"/>
                </a:solidFill>
              </a:rPr>
              <a:t>빨간색</a:t>
            </a:r>
            <a:r>
              <a:rPr lang="ko-KR" altLang="en-US" sz="1400" dirty="0" smtClean="0"/>
              <a:t>으로 표시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현재 가지고 있는 화폐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00" y="1112640"/>
            <a:ext cx="210185" cy="208888"/>
          </a:xfrm>
          <a:prstGeom prst="rect">
            <a:avLst/>
          </a:prstGeom>
          <a:ln>
            <a:noFill/>
          </a:ln>
        </p:spPr>
      </p:pic>
      <p:pic>
        <p:nvPicPr>
          <p:cNvPr id="35" name="그림 34" descr="테이블이(가) 표시된 사진&#10;&#10;자동 생성된 설명">
            <a:extLst>
              <a:ext uri="{FF2B5EF4-FFF2-40B4-BE49-F238E27FC236}">
                <a16:creationId xmlns:a16="http://schemas.microsoft.com/office/drawing/2014/main" id="{52A61F37-F529-4FF3-A090-BFFF1F9CC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65" y="1081212"/>
            <a:ext cx="1291819" cy="32305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EFC3B1-DAD6-40AB-8D7B-BF5DDBF6BEEF}"/>
              </a:ext>
            </a:extLst>
          </p:cNvPr>
          <p:cNvSpPr txBox="1"/>
          <p:nvPr/>
        </p:nvSpPr>
        <p:spPr>
          <a:xfrm>
            <a:off x="1966351" y="1121804"/>
            <a:ext cx="939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2157198" y="1337072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832204"/>
            <a:ext cx="1291820" cy="1322528"/>
          </a:xfrm>
          <a:prstGeom prst="rect">
            <a:avLst/>
          </a:prstGeom>
        </p:spPr>
      </p:pic>
      <p:pic>
        <p:nvPicPr>
          <p:cNvPr id="39" name="그림 38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1859652"/>
            <a:ext cx="1412349" cy="1412349"/>
          </a:xfrm>
          <a:prstGeom prst="rect">
            <a:avLst/>
          </a:prstGeom>
        </p:spPr>
      </p:pic>
      <p:sp>
        <p:nvSpPr>
          <p:cNvPr id="40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24485" y="2994899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sp>
        <p:nvSpPr>
          <p:cNvPr id="42" name="사각형: 둥근 모서리 149">
            <a:extLst>
              <a:ext uri="{FF2B5EF4-FFF2-40B4-BE49-F238E27FC236}">
                <a16:creationId xmlns:a16="http://schemas.microsoft.com/office/drawing/2014/main" id="{831CD9F1-9B8A-4FD7-B25A-FC5349E0925F}"/>
              </a:ext>
            </a:extLst>
          </p:cNvPr>
          <p:cNvSpPr/>
          <p:nvPr/>
        </p:nvSpPr>
        <p:spPr>
          <a:xfrm>
            <a:off x="156816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150">
            <a:extLst>
              <a:ext uri="{FF2B5EF4-FFF2-40B4-BE49-F238E27FC236}">
                <a16:creationId xmlns:a16="http://schemas.microsoft.com/office/drawing/2014/main" id="{58D9BD31-3500-4EAA-85BE-CAA4EDAE4C08}"/>
              </a:ext>
            </a:extLst>
          </p:cNvPr>
          <p:cNvSpPr/>
          <p:nvPr/>
        </p:nvSpPr>
        <p:spPr>
          <a:xfrm>
            <a:off x="215184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151">
            <a:extLst>
              <a:ext uri="{FF2B5EF4-FFF2-40B4-BE49-F238E27FC236}">
                <a16:creationId xmlns:a16="http://schemas.microsoft.com/office/drawing/2014/main" id="{0A3784DD-D765-4AE1-9B0F-EE9A42DC480F}"/>
              </a:ext>
            </a:extLst>
          </p:cNvPr>
          <p:cNvSpPr/>
          <p:nvPr/>
        </p:nvSpPr>
        <p:spPr>
          <a:xfrm>
            <a:off x="2733713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152">
            <a:extLst>
              <a:ext uri="{FF2B5EF4-FFF2-40B4-BE49-F238E27FC236}">
                <a16:creationId xmlns:a16="http://schemas.microsoft.com/office/drawing/2014/main" id="{CA060C78-A4FD-43CF-A19B-2260B5416D53}"/>
              </a:ext>
            </a:extLst>
          </p:cNvPr>
          <p:cNvSpPr/>
          <p:nvPr/>
        </p:nvSpPr>
        <p:spPr>
          <a:xfrm>
            <a:off x="3307958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905763" y="1668084"/>
            <a:ext cx="653492" cy="243288"/>
            <a:chOff x="910551" y="1668117"/>
            <a:chExt cx="653492" cy="243288"/>
          </a:xfrm>
        </p:grpSpPr>
        <p:sp>
          <p:nvSpPr>
            <p:cNvPr id="47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05763" y="1106660"/>
            <a:ext cx="662433" cy="243288"/>
            <a:chOff x="1079239" y="1303779"/>
            <a:chExt cx="662433" cy="243288"/>
          </a:xfrm>
        </p:grpSpPr>
        <p:sp>
          <p:nvSpPr>
            <p:cNvPr id="52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6367" y="1385945"/>
            <a:ext cx="660619" cy="244870"/>
            <a:chOff x="1796919" y="1303779"/>
            <a:chExt cx="660619" cy="244870"/>
          </a:xfrm>
        </p:grpSpPr>
        <p:sp>
          <p:nvSpPr>
            <p:cNvPr id="57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60" name="그림 59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110" name="그림 109"/>
          <p:cNvPicPr>
            <a:picLocks noChangeAspect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224" y="5859387"/>
            <a:ext cx="444453" cy="476464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12" y="5859387"/>
            <a:ext cx="465978" cy="476464"/>
          </a:xfrm>
          <a:prstGeom prst="rect">
            <a:avLst/>
          </a:prstGeom>
          <a:noFill/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291" y="5859387"/>
            <a:ext cx="424726" cy="476464"/>
          </a:xfrm>
          <a:prstGeom prst="rect">
            <a:avLst/>
          </a:prstGeom>
          <a:noFill/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74" y="5859387"/>
            <a:ext cx="445850" cy="476464"/>
          </a:xfrm>
          <a:prstGeom prst="rect">
            <a:avLst/>
          </a:prstGeom>
          <a:noFill/>
        </p:spPr>
      </p:pic>
      <p:sp>
        <p:nvSpPr>
          <p:cNvPr id="114" name="사각형: 둥근 모서리 149">
            <a:extLst>
              <a:ext uri="{FF2B5EF4-FFF2-40B4-BE49-F238E27FC236}">
                <a16:creationId xmlns:a16="http://schemas.microsoft.com/office/drawing/2014/main" id="{831CD9F1-9B8A-4FD7-B25A-FC5349E0925F}"/>
              </a:ext>
            </a:extLst>
          </p:cNvPr>
          <p:cNvSpPr/>
          <p:nvPr/>
        </p:nvSpPr>
        <p:spPr>
          <a:xfrm>
            <a:off x="988843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98" y="5859387"/>
            <a:ext cx="499132" cy="476464"/>
          </a:xfrm>
          <a:prstGeom prst="rect">
            <a:avLst/>
          </a:prstGeom>
          <a:noFill/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963289" y="1162010"/>
            <a:ext cx="139780" cy="1397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855291" y="1062880"/>
            <a:ext cx="3030104" cy="533903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07F6A87-27B4-44B0-904B-353BE1A45807}"/>
              </a:ext>
            </a:extLst>
          </p:cNvPr>
          <p:cNvSpPr/>
          <p:nvPr/>
        </p:nvSpPr>
        <p:spPr>
          <a:xfrm>
            <a:off x="1053230" y="1583478"/>
            <a:ext cx="2654442" cy="442030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EF93502-0F24-45B1-9B57-124E1BBA357A}"/>
              </a:ext>
            </a:extLst>
          </p:cNvPr>
          <p:cNvSpPr/>
          <p:nvPr/>
        </p:nvSpPr>
        <p:spPr>
          <a:xfrm>
            <a:off x="2166865" y="5797175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2A123B-5CDF-40D4-A383-FE478558F98E}"/>
              </a:ext>
            </a:extLst>
          </p:cNvPr>
          <p:cNvSpPr txBox="1"/>
          <p:nvPr/>
        </p:nvSpPr>
        <p:spPr>
          <a:xfrm>
            <a:off x="1780488" y="170664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숙련도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73DD09-622F-4EC6-946C-8A2EFF22D5FA}"/>
              </a:ext>
            </a:extLst>
          </p:cNvPr>
          <p:cNvSpPr txBox="1"/>
          <p:nvPr/>
        </p:nvSpPr>
        <p:spPr>
          <a:xfrm>
            <a:off x="1135478" y="2375457"/>
            <a:ext cx="2521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숙련도는 </a:t>
            </a:r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전장을 플레이하여 올릴 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  <a:p>
            <a:pPr algn="ctr"/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레벨이 오르면 더 좋은 장비를 </a:t>
            </a:r>
            <a:r>
              <a:rPr lang="ko-KR" altLang="en-US" sz="800" b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구입할 </a:t>
            </a:r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C95B9A9-CCC8-4A14-BA18-AC476830F15E}"/>
              </a:ext>
            </a:extLst>
          </p:cNvPr>
          <p:cNvSpPr/>
          <p:nvPr/>
        </p:nvSpPr>
        <p:spPr>
          <a:xfrm>
            <a:off x="2906032" y="2766982"/>
            <a:ext cx="640051" cy="257261"/>
          </a:xfrm>
          <a:prstGeom prst="roundRect">
            <a:avLst/>
          </a:prstGeom>
          <a:solidFill>
            <a:srgbClr val="413F3F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 smtClean="0"/>
              <a:t>   </a:t>
            </a:r>
            <a:endParaRPr lang="ko-KR" altLang="en-US" sz="10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96557" y="3116137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78480" y="3125302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234228" y="314009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978242" y="31608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78480" y="329128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1196557" y="365791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1578480" y="366707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1234228" y="368187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2978242" y="370258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1578480" y="383305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1188060" y="4211201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1569983" y="422036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1225731" y="4235162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2969745" y="425587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1569983" y="4386350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40%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1196557" y="471954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1578480" y="472870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1234228" y="474350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2978242" y="476421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1578480" y="489468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80%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1196557" y="5247853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1578480" y="525701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234228" y="527181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2978242" y="5292530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1578480" y="5384760"/>
            <a:ext cx="1463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160% </a:t>
            </a:r>
            <a:r>
              <a:rPr lang="ko-KR" altLang="en-US" sz="700" b="1" dirty="0" smtClean="0">
                <a:latin typeface="+mj-ea"/>
                <a:ea typeface="+mj-ea"/>
              </a:rPr>
              <a:t>증가</a:t>
            </a:r>
            <a:endParaRPr lang="en-US" altLang="ko-KR" sz="700" b="1" dirty="0" smtClean="0">
              <a:latin typeface="+mj-ea"/>
              <a:ea typeface="+mj-ea"/>
            </a:endParaRPr>
          </a:p>
          <a:p>
            <a:r>
              <a:rPr lang="en-US" altLang="ko-KR" sz="700" b="1" dirty="0" smtClean="0">
                <a:latin typeface="+mj-ea"/>
                <a:ea typeface="+mj-ea"/>
              </a:rPr>
              <a:t>              </a:t>
            </a:r>
            <a:r>
              <a:rPr lang="ko-KR" altLang="en-US" sz="700" b="1" dirty="0" smtClean="0">
                <a:latin typeface="+mj-ea"/>
                <a:ea typeface="+mj-ea"/>
              </a:rPr>
              <a:t>공격속도 </a:t>
            </a:r>
            <a:r>
              <a:rPr lang="en-US" altLang="ko-KR" sz="700" b="1" dirty="0" smtClean="0">
                <a:latin typeface="+mj-ea"/>
                <a:ea typeface="+mj-ea"/>
              </a:rPr>
              <a:t>20% </a:t>
            </a:r>
            <a:r>
              <a:rPr lang="ko-KR" altLang="en-US" sz="700" b="1" dirty="0" smtClean="0">
                <a:latin typeface="+mj-ea"/>
                <a:ea typeface="+mj-ea"/>
              </a:rPr>
              <a:t>증가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5C1C3F87-DB6A-47FA-844E-79F06194F550}"/>
              </a:ext>
            </a:extLst>
          </p:cNvPr>
          <p:cNvSpPr/>
          <p:nvPr/>
        </p:nvSpPr>
        <p:spPr>
          <a:xfrm>
            <a:off x="1542187" y="1710579"/>
            <a:ext cx="1529254" cy="64952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3BCFA3B-9AE9-4A03-B71B-134549C65370}"/>
              </a:ext>
            </a:extLst>
          </p:cNvPr>
          <p:cNvSpPr/>
          <p:nvPr/>
        </p:nvSpPr>
        <p:spPr>
          <a:xfrm>
            <a:off x="2852956" y="2749523"/>
            <a:ext cx="720842" cy="2900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91EBA11D-169E-40E8-9B9E-4161506BA9E0}"/>
              </a:ext>
            </a:extLst>
          </p:cNvPr>
          <p:cNvSpPr/>
          <p:nvPr/>
        </p:nvSpPr>
        <p:spPr>
          <a:xfrm>
            <a:off x="2219358" y="27379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611DE4CD-34BE-4602-BF01-FEE4E97FA58E}"/>
              </a:ext>
            </a:extLst>
          </p:cNvPr>
          <p:cNvSpPr/>
          <p:nvPr/>
        </p:nvSpPr>
        <p:spPr>
          <a:xfrm>
            <a:off x="2620599" y="27384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5354978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5398770"/>
            <a:ext cx="149728" cy="119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296076" y="5247241"/>
            <a:ext cx="195122" cy="3991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1332277" y="4713955"/>
            <a:ext cx="154981" cy="4004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1347026" y="3125790"/>
            <a:ext cx="147834" cy="3771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1378424" y="3641805"/>
            <a:ext cx="74849" cy="4265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1340031" y="4212705"/>
            <a:ext cx="116632" cy="388315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108" y="2840072"/>
            <a:ext cx="149728" cy="119145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636" y="2794456"/>
            <a:ext cx="463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4866755"/>
            <a:ext cx="149728" cy="119145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4354731"/>
            <a:ext cx="149728" cy="119145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3807190"/>
            <a:ext cx="149728" cy="119145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3254997"/>
            <a:ext cx="149728" cy="119145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4819939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4300771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375584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320348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180829" y="3130297"/>
            <a:ext cx="7228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1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ko-KR" sz="700" b="1" dirty="0" smtClean="0">
                <a:solidFill>
                  <a:schemeClr val="accent1"/>
                </a:solidFill>
                <a:latin typeface="+mj-ea"/>
                <a:ea typeface="+mj-ea"/>
              </a:rPr>
              <a:t>Lv. 1</a:t>
            </a:r>
            <a:endParaRPr lang="ko-KR" altLang="en-US" sz="7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180829" y="3659843"/>
            <a:ext cx="7228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700" b="1" dirty="0" smtClean="0">
                <a:solidFill>
                  <a:srgbClr val="FF0000"/>
                </a:solidFill>
                <a:latin typeface="+mj-ea"/>
                <a:ea typeface="+mj-ea"/>
              </a:rPr>
              <a:t>Lv. 2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180829" y="4217960"/>
            <a:ext cx="7228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700" b="1" dirty="0" smtClean="0">
                <a:solidFill>
                  <a:srgbClr val="FF0000"/>
                </a:solidFill>
                <a:latin typeface="+mj-ea"/>
                <a:ea typeface="+mj-ea"/>
              </a:rPr>
              <a:t>Lv. 3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180829" y="4719911"/>
            <a:ext cx="7228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700" b="1" dirty="0" smtClean="0">
                <a:solidFill>
                  <a:srgbClr val="FF0000"/>
                </a:solidFill>
                <a:latin typeface="+mj-ea"/>
                <a:ea typeface="+mj-ea"/>
              </a:rPr>
              <a:t>Lv. 4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180829" y="5260682"/>
            <a:ext cx="7228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700" b="1" dirty="0" smtClean="0">
                <a:solidFill>
                  <a:srgbClr val="FF0000"/>
                </a:solidFill>
                <a:latin typeface="+mj-ea"/>
                <a:ea typeface="+mj-ea"/>
              </a:rPr>
              <a:t>Lv. 5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216" name="그림 215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84" y="1788720"/>
            <a:ext cx="3524616" cy="3584951"/>
          </a:xfrm>
          <a:prstGeom prst="rect">
            <a:avLst/>
          </a:prstGeom>
        </p:spPr>
      </p:pic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01381" y="1995003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006522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 ★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48730" y="2025120"/>
            <a:ext cx="456569" cy="424297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40824" y="2051158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215152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4901381" y="2675970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5381429" y="2687490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4948730" y="2706088"/>
            <a:ext cx="456569" cy="424297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7140824" y="2732126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5381429" y="2896119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4890701" y="3371415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5370749" y="3382935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4938050" y="3401533"/>
            <a:ext cx="456569" cy="424297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7130144" y="3427571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5370749" y="3591564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40%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4901381" y="401035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5381429" y="4021879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4948730" y="4040476"/>
            <a:ext cx="456569" cy="424297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7140824" y="4066515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5381429" y="4230508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80%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4901381" y="467440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5381429" y="4685928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4948730" y="4704526"/>
            <a:ext cx="456569" cy="424297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7140824" y="4730564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5381429" y="4894558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160% </a:t>
            </a:r>
            <a:r>
              <a:rPr lang="ko-KR" altLang="en-US" sz="700" b="1" dirty="0" smtClean="0">
                <a:latin typeface="+mj-ea"/>
                <a:ea typeface="+mj-ea"/>
              </a:rPr>
              <a:t>증가</a:t>
            </a:r>
            <a:endParaRPr lang="en-US" altLang="ko-KR" sz="700" b="1" dirty="0" smtClean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</a:t>
            </a:r>
            <a:r>
              <a:rPr lang="en-US" altLang="ko-KR" sz="700" b="1" dirty="0" smtClean="0">
                <a:latin typeface="+mj-ea"/>
                <a:ea typeface="+mj-ea"/>
              </a:rPr>
              <a:t>             </a:t>
            </a:r>
            <a:r>
              <a:rPr lang="ko-KR" altLang="en-US" sz="700" b="1" dirty="0" smtClean="0">
                <a:latin typeface="+mj-ea"/>
                <a:ea typeface="+mj-ea"/>
              </a:rPr>
              <a:t>공격속도 </a:t>
            </a:r>
            <a:r>
              <a:rPr lang="en-US" altLang="ko-KR" sz="700" b="1" dirty="0" smtClean="0">
                <a:latin typeface="+mj-ea"/>
                <a:ea typeface="+mj-ea"/>
              </a:rPr>
              <a:t>20% </a:t>
            </a:r>
            <a:r>
              <a:rPr lang="ko-KR" altLang="en-US" sz="700" b="1" dirty="0" smtClean="0">
                <a:latin typeface="+mj-ea"/>
                <a:ea typeface="+mj-ea"/>
              </a:rPr>
              <a:t>증가</a:t>
            </a:r>
            <a:endParaRPr lang="ko-KR" altLang="en-US" sz="700" b="1" dirty="0">
              <a:latin typeface="+mj-ea"/>
              <a:ea typeface="+mj-ea"/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4864100"/>
            <a:ext cx="188197" cy="149756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026469" y="4673639"/>
            <a:ext cx="245254" cy="501757"/>
          </a:xfrm>
          <a:prstGeom prst="rect">
            <a:avLst/>
          </a:prstGeom>
        </p:spPr>
      </p:pic>
      <p:pic>
        <p:nvPicPr>
          <p:cNvPr id="256" name="그림 25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5071971" y="4003339"/>
            <a:ext cx="194799" cy="503342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5090509" y="2007136"/>
            <a:ext cx="185816" cy="474069"/>
          </a:xfrm>
          <a:prstGeom prst="rect">
            <a:avLst/>
          </a:prstGeom>
        </p:spPr>
      </p:pic>
      <p:pic>
        <p:nvPicPr>
          <p:cNvPr id="259" name="그림 258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5129974" y="2655728"/>
            <a:ext cx="94080" cy="536124"/>
          </a:xfrm>
          <a:prstGeom prst="rect">
            <a:avLst/>
          </a:prstGeom>
        </p:spPr>
      </p:pic>
      <p:pic>
        <p:nvPicPr>
          <p:cNvPr id="260" name="그림 259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5081717" y="3373306"/>
            <a:ext cx="146598" cy="488083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4195397"/>
            <a:ext cx="188197" cy="149756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3551822"/>
            <a:ext cx="188197" cy="149756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2863604"/>
            <a:ext cx="188197" cy="149756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2169539"/>
            <a:ext cx="188197" cy="149756"/>
          </a:xfrm>
          <a:prstGeom prst="rect">
            <a:avLst/>
          </a:prstGeom>
        </p:spPr>
      </p:pic>
      <p:sp>
        <p:nvSpPr>
          <p:cNvPr id="275" name="TextBox 2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138600"/>
            <a:ext cx="550781" cy="270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138536" y="2012801"/>
            <a:ext cx="908617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1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ko-KR" sz="700" b="1" dirty="0" smtClean="0">
                <a:solidFill>
                  <a:schemeClr val="accent1"/>
                </a:solidFill>
                <a:latin typeface="+mj-ea"/>
                <a:ea typeface="+mj-ea"/>
              </a:rPr>
              <a:t>Lv. 1</a:t>
            </a:r>
            <a:endParaRPr lang="ko-KR" altLang="en-US" sz="7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138536" y="2678400"/>
            <a:ext cx="908617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700" b="1" dirty="0" smtClean="0">
                <a:solidFill>
                  <a:srgbClr val="FF0000"/>
                </a:solidFill>
                <a:latin typeface="+mj-ea"/>
                <a:ea typeface="+mj-ea"/>
              </a:rPr>
              <a:t>Lv. 2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138536" y="3379911"/>
            <a:ext cx="908617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700" b="1" dirty="0" smtClean="0">
                <a:solidFill>
                  <a:srgbClr val="FF0000"/>
                </a:solidFill>
                <a:latin typeface="+mj-ea"/>
                <a:ea typeface="+mj-ea"/>
              </a:rPr>
              <a:t>Lv. 3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138536" y="4010825"/>
            <a:ext cx="908617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700" b="1" dirty="0" smtClean="0">
                <a:solidFill>
                  <a:srgbClr val="FF0000"/>
                </a:solidFill>
                <a:latin typeface="+mj-ea"/>
                <a:ea typeface="+mj-ea"/>
              </a:rPr>
              <a:t>Lv. 4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138536" y="4690534"/>
            <a:ext cx="908617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700" b="1" dirty="0" smtClean="0">
                <a:solidFill>
                  <a:srgbClr val="FF0000"/>
                </a:solidFill>
                <a:latin typeface="+mj-ea"/>
                <a:ea typeface="+mj-ea"/>
              </a:rPr>
              <a:t>Lv. 5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83643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352251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165372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830729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40975" y="2026885"/>
            <a:ext cx="414108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37876" y="2245283"/>
            <a:ext cx="118914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47416" y="22299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17288" y="2021657"/>
            <a:ext cx="673254" cy="4618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17452" y="202825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36384" y="202165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5C1C3F87-DB6A-47FA-844E-79F06194F550}"/>
              </a:ext>
            </a:extLst>
          </p:cNvPr>
          <p:cNvSpPr/>
          <p:nvPr/>
        </p:nvSpPr>
        <p:spPr>
          <a:xfrm>
            <a:off x="2227430" y="3116670"/>
            <a:ext cx="575912" cy="1992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1777577" y="2179469"/>
            <a:ext cx="1200665" cy="116507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2155166" y="2185797"/>
            <a:ext cx="818944" cy="105504"/>
          </a:xfrm>
          <a:prstGeom prst="roundRect">
            <a:avLst>
              <a:gd name="adj" fmla="val 0"/>
            </a:avLst>
          </a:prstGeom>
          <a:solidFill>
            <a:srgbClr val="8E4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724620" y="2146119"/>
            <a:ext cx="13336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1000 / 5000</a:t>
            </a:r>
            <a:endParaRPr lang="en-US" altLang="ko-KR" sz="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79043" y="2146119"/>
            <a:ext cx="3571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Lv. </a:t>
            </a:r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</p:txBody>
      </p:sp>
      <p:cxnSp>
        <p:nvCxnSpPr>
          <p:cNvPr id="23" name="직선 연결선 22"/>
          <p:cNvCxnSpPr>
            <a:stCxn id="353" idx="0"/>
            <a:endCxn id="350" idx="2"/>
          </p:cNvCxnSpPr>
          <p:nvPr/>
        </p:nvCxnSpPr>
        <p:spPr>
          <a:xfrm flipV="1">
            <a:off x="2303816" y="2360105"/>
            <a:ext cx="2998" cy="3778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/>
          <p:cNvCxnSpPr>
            <a:endCxn id="296" idx="0"/>
          </p:cNvCxnSpPr>
          <p:nvPr/>
        </p:nvCxnSpPr>
        <p:spPr>
          <a:xfrm>
            <a:off x="2306814" y="2907849"/>
            <a:ext cx="208572" cy="2088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37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 </a:t>
            </a:r>
            <a:r>
              <a:rPr lang="en-US" altLang="ko-KR" sz="3200" b="1" dirty="0"/>
              <a:t>-1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89683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 </a:t>
            </a:r>
            <a:r>
              <a:rPr lang="ko-KR" altLang="en-US" sz="1400" dirty="0"/>
              <a:t>현재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 </a:t>
            </a:r>
            <a:r>
              <a:rPr lang="ko-KR" altLang="en-US" sz="1400" dirty="0"/>
              <a:t>전장에 대한 설명 및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 </a:t>
            </a:r>
            <a:r>
              <a:rPr lang="ko-KR" altLang="en-US" sz="1400" dirty="0"/>
              <a:t>권장 공격력 표시</a:t>
            </a:r>
            <a:endParaRPr lang="en-US" altLang="ko-KR" sz="1400" dirty="0"/>
          </a:p>
          <a:p>
            <a:pPr marL="342900" indent="-342900">
              <a:buAutoNum type="arabicParenR" startAt="2"/>
            </a:pPr>
            <a:endParaRPr lang="en-US" altLang="ko-KR" sz="1400" dirty="0"/>
          </a:p>
          <a:p>
            <a:r>
              <a:rPr lang="en-US" altLang="ko-KR" sz="1400" dirty="0"/>
              <a:t>4)  </a:t>
            </a:r>
            <a:r>
              <a:rPr lang="ko-KR" altLang="en-US" sz="1400" dirty="0"/>
              <a:t>전장 이름 및 스테이지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 GNB</a:t>
            </a:r>
          </a:p>
          <a:p>
            <a:pPr marL="342900" indent="-342900">
              <a:buAutoNum type="arabicParenR" startAt="5"/>
            </a:pPr>
            <a:endParaRPr lang="en-US" altLang="ko-KR" sz="1400" dirty="0"/>
          </a:p>
          <a:p>
            <a:pPr marL="342900" indent="-342900">
              <a:buAutoNum type="arabicParenR" startAt="6"/>
            </a:pPr>
            <a:r>
              <a:rPr lang="ko-KR" altLang="en-US" sz="1400" dirty="0"/>
              <a:t>스테이지 선택 창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그림 대신 적들이 그림 대신 서 있음 </a:t>
            </a:r>
            <a:endParaRPr lang="en-US" altLang="ko-KR" sz="1400" dirty="0"/>
          </a:p>
          <a:p>
            <a:r>
              <a:rPr lang="en-US" altLang="ko-KR" sz="1400" dirty="0"/>
              <a:t>- 1 ~ 15 </a:t>
            </a:r>
            <a:r>
              <a:rPr lang="ko-KR" altLang="en-US" sz="1400" dirty="0"/>
              <a:t>스테이지까지 존재 </a:t>
            </a:r>
            <a:endParaRPr lang="en-US" altLang="ko-KR" sz="1400" dirty="0"/>
          </a:p>
          <a:p>
            <a:r>
              <a:rPr lang="en-US" altLang="ko-KR" sz="1400" dirty="0"/>
              <a:t>- 3</a:t>
            </a:r>
            <a:r>
              <a:rPr lang="ko-KR" altLang="en-US" sz="1400" dirty="0"/>
              <a:t>스테이지 마다 강한 장수가 등장</a:t>
            </a:r>
            <a:endParaRPr lang="en-US" altLang="ko-KR" sz="1400" dirty="0"/>
          </a:p>
          <a:p>
            <a:r>
              <a:rPr lang="en-US" altLang="ko-KR" sz="1400" dirty="0"/>
              <a:t>( 3</a:t>
            </a:r>
            <a:r>
              <a:rPr lang="ko-KR" altLang="en-US" sz="1400" dirty="0"/>
              <a:t>스테이지 장수 처치 시 추가 보상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pPr marL="342900" indent="-342900">
              <a:buAutoNum type="arabicParenR" startAt="2"/>
            </a:pPr>
            <a:endParaRPr lang="en-US" altLang="ko-KR" sz="1400" dirty="0"/>
          </a:p>
          <a:p>
            <a:r>
              <a:rPr lang="en-US" altLang="ko-KR" sz="1400" dirty="0"/>
              <a:t>7)  </a:t>
            </a:r>
            <a:r>
              <a:rPr lang="ko-KR" altLang="en-US" sz="1400" dirty="0"/>
              <a:t>장비 버튼 클릭 시 장비창으로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8)  </a:t>
            </a:r>
            <a:r>
              <a:rPr lang="ko-KR" altLang="en-US" sz="1400" dirty="0"/>
              <a:t>나가기 버튼 터치 시 메인 화면으로</a:t>
            </a:r>
            <a:endParaRPr lang="en-US" altLang="ko-KR" sz="1400" dirty="0"/>
          </a:p>
          <a:p>
            <a:r>
              <a:rPr lang="ko-KR" altLang="en-US" sz="1400" dirty="0"/>
              <a:t>   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9)  </a:t>
            </a:r>
            <a:r>
              <a:rPr lang="ko-KR" altLang="en-US" sz="1400" dirty="0"/>
              <a:t>전장시작 버튼 터치 시 </a:t>
            </a:r>
            <a:r>
              <a:rPr lang="en-US" altLang="ko-KR" sz="1400" dirty="0"/>
              <a:t>(6) </a:t>
            </a:r>
            <a:r>
              <a:rPr lang="ko-KR" altLang="en-US" sz="1400" dirty="0"/>
              <a:t>화면</a:t>
            </a:r>
            <a:endParaRPr lang="en-US" altLang="ko-KR" sz="1400" dirty="0"/>
          </a:p>
          <a:p>
            <a:r>
              <a:rPr lang="ko-KR" altLang="en-US" sz="1400" dirty="0"/>
              <a:t>구름이 걷히면서 스테이지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258649" y="1110683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03E97AA-A2B0-4D15-B6A3-E3C13C464D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260632" y="1108042"/>
            <a:ext cx="3030104" cy="2320958"/>
          </a:xfrm>
          <a:prstGeom prst="rect">
            <a:avLst/>
          </a:prstGeom>
        </p:spPr>
      </p:pic>
      <p:pic>
        <p:nvPicPr>
          <p:cNvPr id="18" name="그림 17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251" y="1157802"/>
            <a:ext cx="210185" cy="208888"/>
          </a:xfrm>
          <a:prstGeom prst="rect">
            <a:avLst/>
          </a:prstGeom>
          <a:ln>
            <a:noFill/>
          </a:ln>
        </p:spPr>
      </p:pic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52A61F37-F529-4FF3-A090-BFFF1F9CC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16" y="1126374"/>
            <a:ext cx="1291819" cy="323052"/>
          </a:xfrm>
          <a:prstGeom prst="rect">
            <a:avLst/>
          </a:prstGeom>
        </p:spPr>
      </p:pic>
      <p:sp>
        <p:nvSpPr>
          <p:cNvPr id="20" name="TextBox 166">
            <a:extLst>
              <a:ext uri="{FF2B5EF4-FFF2-40B4-BE49-F238E27FC236}">
                <a16:creationId xmlns:a16="http://schemas.microsoft.com/office/drawing/2014/main" id="{BAEFC3B1-DAD6-40AB-8D7B-BF5DDBF6BEEF}"/>
              </a:ext>
            </a:extLst>
          </p:cNvPr>
          <p:cNvSpPr txBox="1"/>
          <p:nvPr/>
        </p:nvSpPr>
        <p:spPr>
          <a:xfrm>
            <a:off x="1367802" y="1166966"/>
            <a:ext cx="939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21" name="TextBox 167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1558649" y="1382234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2" name="그림 21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5" t="27043" r="33765" b="14080"/>
          <a:stretch/>
        </p:blipFill>
        <p:spPr>
          <a:xfrm flipH="1">
            <a:off x="2123219" y="2321637"/>
            <a:ext cx="445295" cy="778669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916743" y="312667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32" y="3950401"/>
            <a:ext cx="2804159" cy="230791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23276" y="411141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TextBox 17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905200" y="4120575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반동탁 연합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60947" y="413537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513865" y="415608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23276" y="461875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60947" y="464271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23276" y="512609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60947" y="515005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23276" y="5636142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60947" y="566010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TextBox 19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905200" y="4619268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관도전투</a:t>
            </a:r>
          </a:p>
        </p:txBody>
      </p:sp>
      <p:sp>
        <p:nvSpPr>
          <p:cNvPr id="37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905200" y="5138920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적벽전투</a:t>
            </a:r>
          </a:p>
        </p:txBody>
      </p:sp>
      <p:sp>
        <p:nvSpPr>
          <p:cNvPr id="38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905200" y="5637611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이릉전투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513865" y="465289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513865" y="516755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513865" y="568025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D68546A-D20F-43DC-A34E-BB19C04657BF}"/>
              </a:ext>
            </a:extLst>
          </p:cNvPr>
          <p:cNvGrpSpPr/>
          <p:nvPr/>
        </p:nvGrpSpPr>
        <p:grpSpPr>
          <a:xfrm>
            <a:off x="307214" y="1713246"/>
            <a:ext cx="653492" cy="243288"/>
            <a:chOff x="910551" y="1668117"/>
            <a:chExt cx="653492" cy="243288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92" name="TextBox 21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EAFF80B-CF76-4360-BCBC-73413578980A}"/>
              </a:ext>
            </a:extLst>
          </p:cNvPr>
          <p:cNvGrpSpPr/>
          <p:nvPr/>
        </p:nvGrpSpPr>
        <p:grpSpPr>
          <a:xfrm>
            <a:off x="307214" y="1151822"/>
            <a:ext cx="662433" cy="243288"/>
            <a:chOff x="1079239" y="1303779"/>
            <a:chExt cx="662433" cy="243288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8" name="TextBox 22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97AA4AB-DB55-45CB-96A6-4B27E6136249}"/>
              </a:ext>
            </a:extLst>
          </p:cNvPr>
          <p:cNvGrpSpPr/>
          <p:nvPr/>
        </p:nvGrpSpPr>
        <p:grpSpPr>
          <a:xfrm>
            <a:off x="307818" y="1431107"/>
            <a:ext cx="660619" cy="244079"/>
            <a:chOff x="1796919" y="1303779"/>
            <a:chExt cx="660619" cy="244079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5" name="TextBox 227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64740" y="1207172"/>
            <a:ext cx="139780" cy="13978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0" t="27681" r="35027" b="25279"/>
          <a:stretch/>
        </p:blipFill>
        <p:spPr>
          <a:xfrm>
            <a:off x="1057076" y="2435395"/>
            <a:ext cx="421482" cy="66436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F7911C1-7A61-495E-8AA6-74A15BD81A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79660">
            <a:off x="2153477" y="2622447"/>
            <a:ext cx="74410" cy="60972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1" y="1457951"/>
            <a:ext cx="183629" cy="198180"/>
          </a:xfrm>
          <a:prstGeom prst="rect">
            <a:avLst/>
          </a:prstGeom>
        </p:spPr>
      </p:pic>
      <p:sp>
        <p:nvSpPr>
          <p:cNvPr id="49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620128" y="420325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253B7EDD-8DE6-411E-9340-067D152E112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6" t="11227" r="29158" b="11174"/>
          <a:stretch/>
        </p:blipFill>
        <p:spPr>
          <a:xfrm>
            <a:off x="2602219" y="4216023"/>
            <a:ext cx="104154" cy="191862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35366F92-E1D4-4D98-8F0A-8B14438E2BFD}"/>
              </a:ext>
            </a:extLst>
          </p:cNvPr>
          <p:cNvGrpSpPr/>
          <p:nvPr/>
        </p:nvGrpSpPr>
        <p:grpSpPr>
          <a:xfrm>
            <a:off x="2602219" y="4705822"/>
            <a:ext cx="401585" cy="215444"/>
            <a:chOff x="3200768" y="4164941"/>
            <a:chExt cx="401585" cy="215444"/>
          </a:xfrm>
        </p:grpSpPr>
        <p:sp>
          <p:nvSpPr>
            <p:cNvPr id="73" name="TextBox 8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250</a:t>
              </a:r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A0CF870B-A6A9-4489-8B48-43A5FA0B5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2285756-AFE9-445B-8754-47785116E2DC}"/>
              </a:ext>
            </a:extLst>
          </p:cNvPr>
          <p:cNvGrpSpPr/>
          <p:nvPr/>
        </p:nvGrpSpPr>
        <p:grpSpPr>
          <a:xfrm>
            <a:off x="2602219" y="5218076"/>
            <a:ext cx="401585" cy="215444"/>
            <a:chOff x="3200768" y="4164941"/>
            <a:chExt cx="401585" cy="215444"/>
          </a:xfrm>
        </p:grpSpPr>
        <p:sp>
          <p:nvSpPr>
            <p:cNvPr id="71" name="TextBox 8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500</a:t>
              </a: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93421B2-46B9-4390-9CF2-E60AA74F3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15532BD-52D3-462E-8B45-F589736DE597}"/>
              </a:ext>
            </a:extLst>
          </p:cNvPr>
          <p:cNvGrpSpPr/>
          <p:nvPr/>
        </p:nvGrpSpPr>
        <p:grpSpPr>
          <a:xfrm>
            <a:off x="2602219" y="5734362"/>
            <a:ext cx="401585" cy="215444"/>
            <a:chOff x="3200768" y="4164941"/>
            <a:chExt cx="401585" cy="215444"/>
          </a:xfrm>
        </p:grpSpPr>
        <p:sp>
          <p:nvSpPr>
            <p:cNvPr id="69" name="TextBox 8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800</a:t>
              </a: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AC989F3-0980-4951-B854-FBDFC0B69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6D64DA-862A-488C-B478-A1CB62F4480C}"/>
              </a:ext>
            </a:extLst>
          </p:cNvPr>
          <p:cNvSpPr/>
          <p:nvPr/>
        </p:nvSpPr>
        <p:spPr>
          <a:xfrm>
            <a:off x="1558649" y="3655090"/>
            <a:ext cx="538360" cy="1428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/>
              <a:t>200</a:t>
            </a:r>
            <a:endParaRPr lang="ko-KR" altLang="en-US" sz="9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6D7F42D1-B10B-4B64-A777-8D2F4775F3C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84" y="3409521"/>
            <a:ext cx="547548" cy="54754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C3C10508-F7A0-4BF2-A4B6-A3B71C09D81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23" y="3409521"/>
            <a:ext cx="547548" cy="547548"/>
          </a:xfrm>
          <a:prstGeom prst="rect">
            <a:avLst/>
          </a:prstGeom>
        </p:spPr>
      </p:pic>
      <p:sp>
        <p:nvSpPr>
          <p:cNvPr id="57" name="TextBox 9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905200" y="4283443"/>
            <a:ext cx="16922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동탁을 처치하여 식량을 획득할 수 있습니다</a:t>
            </a:r>
          </a:p>
        </p:txBody>
      </p:sp>
      <p:sp>
        <p:nvSpPr>
          <p:cNvPr id="58" name="TextBox 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905200" y="479925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조조와 원소를 처치하여 지식을 획득할 수 있습니다</a:t>
            </a:r>
          </a:p>
        </p:txBody>
      </p:sp>
      <p:sp>
        <p:nvSpPr>
          <p:cNvPr id="59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905200" y="530080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조조를 처치하여 대량의 지식을 획득할 수 있습니다</a:t>
            </a:r>
          </a:p>
        </p:txBody>
      </p:sp>
      <p:sp>
        <p:nvSpPr>
          <p:cNvPr id="60" name="TextBox 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905200" y="5811995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손권을 처치하여 대량의 지식과 소량의 금괴를 획득할 수 있습니다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6D35310A-4696-48D4-A038-B5ABDE71ED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86" y="5660104"/>
            <a:ext cx="362303" cy="34892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24DB455-DAF3-4598-8140-055751DAE4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11" y="5150058"/>
            <a:ext cx="357053" cy="34020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8CA4346-014B-4C52-8675-4EB7F3110F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86" y="4652185"/>
            <a:ext cx="365604" cy="335062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C359BD04-6269-4C86-B48A-17FB38312C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86" y="4146366"/>
            <a:ext cx="365604" cy="335062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84D21115-4F73-4C51-8219-5B737F3F5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6" t="31793" r="25589" b="14601"/>
          <a:stretch/>
        </p:blipFill>
        <p:spPr>
          <a:xfrm flipH="1">
            <a:off x="2492424" y="2438216"/>
            <a:ext cx="557506" cy="69818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BD408815-D3DE-4151-8CC3-E7698315099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93" y="2437769"/>
            <a:ext cx="217491" cy="65247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B8FD388-25D5-4880-AE5B-C1C2AE69924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8" t="40005" r="34198" b="16390"/>
          <a:stretch/>
        </p:blipFill>
        <p:spPr>
          <a:xfrm flipH="1">
            <a:off x="2395968" y="2698464"/>
            <a:ext cx="471025" cy="62996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8A40110-1136-4D71-9CBA-853C0DE8F6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79660">
            <a:off x="2461634" y="2875935"/>
            <a:ext cx="74410" cy="609725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0053ADE1-BCF0-4644-AC1A-4DC7F060BD3C}"/>
              </a:ext>
            </a:extLst>
          </p:cNvPr>
          <p:cNvSpPr/>
          <p:nvPr/>
        </p:nvSpPr>
        <p:spPr>
          <a:xfrm>
            <a:off x="3652255" y="1110683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5" name="그림 14" descr="테이블, 표지판이(가) 표시된 사진&#10;&#10;자동 생성된 설명">
            <a:extLst>
              <a:ext uri="{FF2B5EF4-FFF2-40B4-BE49-F238E27FC236}">
                <a16:creationId xmlns:a16="http://schemas.microsoft.com/office/drawing/2014/main" id="{3B3BB342-234C-4357-83FB-2E674A448E3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653" y="3647307"/>
            <a:ext cx="3045279" cy="284207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47BB02F-EF67-457D-BBD0-CCAC6C8A76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660828" y="1108042"/>
            <a:ext cx="3030104" cy="2320958"/>
          </a:xfrm>
          <a:prstGeom prst="rect">
            <a:avLst/>
          </a:prstGeom>
        </p:spPr>
      </p:pic>
      <p:pic>
        <p:nvPicPr>
          <p:cNvPr id="3" name="그림 2" descr="타기, 남자, 착용, 앉아있는이(가) 표시된 사진&#10;&#10;자동 생성된 설명">
            <a:extLst>
              <a:ext uri="{FF2B5EF4-FFF2-40B4-BE49-F238E27FC236}">
                <a16:creationId xmlns:a16="http://schemas.microsoft.com/office/drawing/2014/main" id="{50F3BA29-A158-4D55-B767-CEF248F69B08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6" r="17410"/>
          <a:stretch/>
        </p:blipFill>
        <p:spPr>
          <a:xfrm>
            <a:off x="5450734" y="1949298"/>
            <a:ext cx="1240198" cy="108082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9632B08-FBBB-4178-9487-C8266EA9C31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0" t="27681" r="35027" b="25279"/>
          <a:stretch/>
        </p:blipFill>
        <p:spPr>
          <a:xfrm>
            <a:off x="4087971" y="2425871"/>
            <a:ext cx="421482" cy="66436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373B41-F7B9-437C-9038-6D47ED0637B9}"/>
              </a:ext>
            </a:extLst>
          </p:cNvPr>
          <p:cNvSpPr/>
          <p:nvPr/>
        </p:nvSpPr>
        <p:spPr>
          <a:xfrm>
            <a:off x="3817041" y="6053515"/>
            <a:ext cx="751570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rgbClr val="CAA5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장비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560E414-58F8-457C-9858-1B60B43DC115}"/>
              </a:ext>
            </a:extLst>
          </p:cNvPr>
          <p:cNvSpPr/>
          <p:nvPr/>
        </p:nvSpPr>
        <p:spPr>
          <a:xfrm>
            <a:off x="4732001" y="6053515"/>
            <a:ext cx="769856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rgbClr val="CAA5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4F790AE-E2E0-4FE2-B4F7-AE8129A933FF}"/>
              </a:ext>
            </a:extLst>
          </p:cNvPr>
          <p:cNvSpPr/>
          <p:nvPr/>
        </p:nvSpPr>
        <p:spPr>
          <a:xfrm>
            <a:off x="5671766" y="6067266"/>
            <a:ext cx="850457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rgbClr val="CAA5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      전장시작</a:t>
            </a:r>
          </a:p>
        </p:txBody>
      </p:sp>
      <p:pic>
        <p:nvPicPr>
          <p:cNvPr id="127" name="그림 126" descr="테이블이(가) 표시된 사진&#10;&#10;자동 생성된 설명">
            <a:extLst>
              <a:ext uri="{FF2B5EF4-FFF2-40B4-BE49-F238E27FC236}">
                <a16:creationId xmlns:a16="http://schemas.microsoft.com/office/drawing/2014/main" id="{71EF7EFD-7696-4664-9C96-02870E958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785" y="1151822"/>
            <a:ext cx="1291819" cy="323052"/>
          </a:xfrm>
          <a:prstGeom prst="rect">
            <a:avLst/>
          </a:prstGeom>
        </p:spPr>
      </p:pic>
      <p:sp>
        <p:nvSpPr>
          <p:cNvPr id="128" name="TextBox 166">
            <a:extLst>
              <a:ext uri="{FF2B5EF4-FFF2-40B4-BE49-F238E27FC236}">
                <a16:creationId xmlns:a16="http://schemas.microsoft.com/office/drawing/2014/main" id="{15E8350C-1420-4CBB-89B5-B37846FFA9CA}"/>
              </a:ext>
            </a:extLst>
          </p:cNvPr>
          <p:cNvSpPr txBox="1"/>
          <p:nvPr/>
        </p:nvSpPr>
        <p:spPr>
          <a:xfrm>
            <a:off x="4745671" y="1192414"/>
            <a:ext cx="939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/>
              <a:t>황건적의 난</a:t>
            </a:r>
          </a:p>
        </p:txBody>
      </p:sp>
      <p:sp>
        <p:nvSpPr>
          <p:cNvPr id="129" name="TextBox 167">
            <a:extLst>
              <a:ext uri="{FF2B5EF4-FFF2-40B4-BE49-F238E27FC236}">
                <a16:creationId xmlns:a16="http://schemas.microsoft.com/office/drawing/2014/main" id="{7382B216-E3ED-4166-8C4E-E6D339AC27E7}"/>
              </a:ext>
            </a:extLst>
          </p:cNvPr>
          <p:cNvSpPr txBox="1"/>
          <p:nvPr/>
        </p:nvSpPr>
        <p:spPr>
          <a:xfrm>
            <a:off x="4783330" y="1405560"/>
            <a:ext cx="907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>
                <a:solidFill>
                  <a:schemeClr val="bg1"/>
                </a:solidFill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</a:rPr>
              <a:t>스테이지</a:t>
            </a:r>
          </a:p>
        </p:txBody>
      </p:sp>
      <p:pic>
        <p:nvPicPr>
          <p:cNvPr id="130" name="그림 129" descr="거울, 옅은이(가) 표시된 사진&#10;&#10;자동 생성된 설명">
            <a:extLst>
              <a:ext uri="{FF2B5EF4-FFF2-40B4-BE49-F238E27FC236}">
                <a16:creationId xmlns:a16="http://schemas.microsoft.com/office/drawing/2014/main" id="{6AE668A5-2FB5-4E4B-B524-0674B3DED00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57" y="1155859"/>
            <a:ext cx="210185" cy="208888"/>
          </a:xfrm>
          <a:prstGeom prst="rect">
            <a:avLst/>
          </a:prstGeom>
          <a:ln>
            <a:noFill/>
          </a:ln>
        </p:spPr>
      </p:pic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AD6F85A4-8A5B-41BB-B3AA-45827A4E141D}"/>
              </a:ext>
            </a:extLst>
          </p:cNvPr>
          <p:cNvSpPr/>
          <p:nvPr/>
        </p:nvSpPr>
        <p:spPr>
          <a:xfrm>
            <a:off x="3694004" y="3283162"/>
            <a:ext cx="2915215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8101D1C-35AF-4241-89A5-4BB3A33D10C3}"/>
              </a:ext>
            </a:extLst>
          </p:cNvPr>
          <p:cNvSpPr/>
          <p:nvPr/>
        </p:nvSpPr>
        <p:spPr>
          <a:xfrm>
            <a:off x="3984694" y="3351869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1B340F17-9A34-4922-BC6A-D3484936B177}"/>
              </a:ext>
            </a:extLst>
          </p:cNvPr>
          <p:cNvSpPr/>
          <p:nvPr/>
        </p:nvSpPr>
        <p:spPr>
          <a:xfrm>
            <a:off x="3778837" y="332150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428BF860-BCD1-4D15-A000-D84527310CCF}"/>
              </a:ext>
            </a:extLst>
          </p:cNvPr>
          <p:cNvSpPr/>
          <p:nvPr/>
        </p:nvSpPr>
        <p:spPr>
          <a:xfrm>
            <a:off x="4700560" y="3359897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072DEFDA-03BA-43DA-8842-1B7853763916}"/>
              </a:ext>
            </a:extLst>
          </p:cNvPr>
          <p:cNvSpPr/>
          <p:nvPr/>
        </p:nvSpPr>
        <p:spPr>
          <a:xfrm>
            <a:off x="4496517" y="332150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6D6A7761-C512-4A64-A750-C71C67E8D9BF}"/>
              </a:ext>
            </a:extLst>
          </p:cNvPr>
          <p:cNvSpPr/>
          <p:nvPr/>
        </p:nvSpPr>
        <p:spPr>
          <a:xfrm>
            <a:off x="5430112" y="3359897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CC40B33A-5AE0-4CC8-B81D-CBE71F08C2A0}"/>
              </a:ext>
            </a:extLst>
          </p:cNvPr>
          <p:cNvSpPr/>
          <p:nvPr/>
        </p:nvSpPr>
        <p:spPr>
          <a:xfrm>
            <a:off x="5227882" y="3329536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4625E3F-2493-4414-A8F3-BC95F59644C9}"/>
              </a:ext>
            </a:extLst>
          </p:cNvPr>
          <p:cNvSpPr txBox="1"/>
          <p:nvPr/>
        </p:nvSpPr>
        <p:spPr>
          <a:xfrm>
            <a:off x="5429754" y="3334756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CD2BCF0-4A30-457F-BD01-B2EBE4DDF268}"/>
              </a:ext>
            </a:extLst>
          </p:cNvPr>
          <p:cNvSpPr txBox="1"/>
          <p:nvPr/>
        </p:nvSpPr>
        <p:spPr>
          <a:xfrm>
            <a:off x="4684532" y="3334756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76D64FC-E4A8-4716-B3DC-89961428F03C}"/>
              </a:ext>
            </a:extLst>
          </p:cNvPr>
          <p:cNvSpPr txBox="1"/>
          <p:nvPr/>
        </p:nvSpPr>
        <p:spPr>
          <a:xfrm>
            <a:off x="3989358" y="333111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19" name="그림 118" descr="장난감이(가) 표시된 사진&#10;&#10;자동 생성된 설명">
            <a:extLst>
              <a:ext uri="{FF2B5EF4-FFF2-40B4-BE49-F238E27FC236}">
                <a16:creationId xmlns:a16="http://schemas.microsoft.com/office/drawing/2014/main" id="{E287D9E4-6453-4425-B5C6-42B31152B3E4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70" y="3353074"/>
            <a:ext cx="219301" cy="213305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5679B035-A2AC-4E31-9BFF-6DEF1F45E2C9}"/>
              </a:ext>
            </a:extLst>
          </p:cNvPr>
          <p:cNvSpPr/>
          <p:nvPr/>
        </p:nvSpPr>
        <p:spPr>
          <a:xfrm>
            <a:off x="6107503" y="3359206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954E0612-74E1-4C4A-9139-752B046ACD8C}"/>
              </a:ext>
            </a:extLst>
          </p:cNvPr>
          <p:cNvSpPr/>
          <p:nvPr/>
        </p:nvSpPr>
        <p:spPr>
          <a:xfrm>
            <a:off x="5905273" y="3328845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93FF4B8-4C0D-43E5-BF2E-EADED2D9EA6B}"/>
              </a:ext>
            </a:extLst>
          </p:cNvPr>
          <p:cNvSpPr txBox="1"/>
          <p:nvPr/>
        </p:nvSpPr>
        <p:spPr>
          <a:xfrm>
            <a:off x="6107145" y="3334065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2EA3F716-54FF-420E-9573-CA4F4A8DBEBF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148" y="6099001"/>
            <a:ext cx="319647" cy="305130"/>
          </a:xfrm>
          <a:prstGeom prst="rect">
            <a:avLst/>
          </a:prstGeom>
          <a:noFill/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9CB8055-6FB7-4841-A30D-7D824EEC064C}"/>
              </a:ext>
            </a:extLst>
          </p:cNvPr>
          <p:cNvSpPr/>
          <p:nvPr/>
        </p:nvSpPr>
        <p:spPr>
          <a:xfrm>
            <a:off x="4586784" y="1126374"/>
            <a:ext cx="1240198" cy="51461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B879363D-78EC-4C0C-8C5F-5C0D20E9D320}"/>
              </a:ext>
            </a:extLst>
          </p:cNvPr>
          <p:cNvSpPr/>
          <p:nvPr/>
        </p:nvSpPr>
        <p:spPr>
          <a:xfrm>
            <a:off x="4629179" y="89662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73BAF28-588B-4F62-983C-A567A32A7E6B}"/>
              </a:ext>
            </a:extLst>
          </p:cNvPr>
          <p:cNvSpPr/>
          <p:nvPr/>
        </p:nvSpPr>
        <p:spPr>
          <a:xfrm>
            <a:off x="3684471" y="3247253"/>
            <a:ext cx="2915215" cy="4078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13E5BF01-9D41-48B5-B154-8FEE7107B054}"/>
              </a:ext>
            </a:extLst>
          </p:cNvPr>
          <p:cNvSpPr/>
          <p:nvPr/>
        </p:nvSpPr>
        <p:spPr>
          <a:xfrm>
            <a:off x="3450808" y="32123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1F344BA-49BE-4465-9A66-C2E29A744F85}"/>
              </a:ext>
            </a:extLst>
          </p:cNvPr>
          <p:cNvSpPr/>
          <p:nvPr/>
        </p:nvSpPr>
        <p:spPr>
          <a:xfrm>
            <a:off x="3685993" y="3736634"/>
            <a:ext cx="2923226" cy="219485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62D8F0E-E38C-4A97-9CAA-976B1A77C44C}"/>
              </a:ext>
            </a:extLst>
          </p:cNvPr>
          <p:cNvSpPr/>
          <p:nvPr/>
        </p:nvSpPr>
        <p:spPr>
          <a:xfrm>
            <a:off x="3424022" y="374913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6276D6-ED2D-4335-8113-64D9CEC1821C}"/>
              </a:ext>
            </a:extLst>
          </p:cNvPr>
          <p:cNvSpPr/>
          <p:nvPr/>
        </p:nvSpPr>
        <p:spPr>
          <a:xfrm>
            <a:off x="494192" y="4092458"/>
            <a:ext cx="2025297" cy="4642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924748C4-5984-4E82-8242-D43E7D70DAAE}"/>
              </a:ext>
            </a:extLst>
          </p:cNvPr>
          <p:cNvSpPr/>
          <p:nvPr/>
        </p:nvSpPr>
        <p:spPr>
          <a:xfrm>
            <a:off x="409967" y="370940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B27631F-A83F-48A4-8E7D-53518DD5EAA8}"/>
              </a:ext>
            </a:extLst>
          </p:cNvPr>
          <p:cNvSpPr/>
          <p:nvPr/>
        </p:nvSpPr>
        <p:spPr>
          <a:xfrm>
            <a:off x="1436086" y="3452456"/>
            <a:ext cx="755647" cy="46001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E894DDB-6569-44DD-A8F8-FBA9FD54C2E5}"/>
              </a:ext>
            </a:extLst>
          </p:cNvPr>
          <p:cNvSpPr/>
          <p:nvPr/>
        </p:nvSpPr>
        <p:spPr>
          <a:xfrm>
            <a:off x="1213138" y="341786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7222B36-E673-442C-B24D-157581F54264}"/>
              </a:ext>
            </a:extLst>
          </p:cNvPr>
          <p:cNvSpPr/>
          <p:nvPr/>
        </p:nvSpPr>
        <p:spPr>
          <a:xfrm>
            <a:off x="2513865" y="4101572"/>
            <a:ext cx="536065" cy="4642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118DB189-EECE-4D5A-B8E6-02C338446F72}"/>
              </a:ext>
            </a:extLst>
          </p:cNvPr>
          <p:cNvSpPr/>
          <p:nvPr/>
        </p:nvSpPr>
        <p:spPr>
          <a:xfrm>
            <a:off x="2866993" y="387457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E504E4DB-1DE5-46F9-904A-1F9506003B51}"/>
              </a:ext>
            </a:extLst>
          </p:cNvPr>
          <p:cNvSpPr/>
          <p:nvPr/>
        </p:nvSpPr>
        <p:spPr>
          <a:xfrm>
            <a:off x="3515555" y="607674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6AB8F68-548C-48A4-83DE-390561D6B7B6}"/>
              </a:ext>
            </a:extLst>
          </p:cNvPr>
          <p:cNvSpPr/>
          <p:nvPr/>
        </p:nvSpPr>
        <p:spPr>
          <a:xfrm>
            <a:off x="3714267" y="6052343"/>
            <a:ext cx="911482" cy="3974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5A7835E-1F9A-499E-B5DF-F13B39BBC166}"/>
              </a:ext>
            </a:extLst>
          </p:cNvPr>
          <p:cNvSpPr/>
          <p:nvPr/>
        </p:nvSpPr>
        <p:spPr>
          <a:xfrm>
            <a:off x="4726310" y="605805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8</a:t>
            </a:r>
            <a:endParaRPr lang="ko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B775DE0-F669-42E2-A4A8-3A30BD790AEF}"/>
              </a:ext>
            </a:extLst>
          </p:cNvPr>
          <p:cNvSpPr/>
          <p:nvPr/>
        </p:nvSpPr>
        <p:spPr>
          <a:xfrm>
            <a:off x="4687383" y="6052343"/>
            <a:ext cx="868251" cy="3974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4FAD90C-355A-416A-8266-736E91C09EB9}"/>
              </a:ext>
            </a:extLst>
          </p:cNvPr>
          <p:cNvSpPr/>
          <p:nvPr/>
        </p:nvSpPr>
        <p:spPr>
          <a:xfrm>
            <a:off x="6570084" y="606597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9</a:t>
            </a:r>
            <a:endParaRPr lang="ko-KR" altLang="en-US" sz="1100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47A9693-6650-4DC3-9275-3B83447D2A35}"/>
              </a:ext>
            </a:extLst>
          </p:cNvPr>
          <p:cNvSpPr/>
          <p:nvPr/>
        </p:nvSpPr>
        <p:spPr>
          <a:xfrm>
            <a:off x="5619337" y="6059695"/>
            <a:ext cx="911482" cy="3974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 descr="사진, 앉아있는, 작은, 남자이(가) 표시된 사진&#10;&#10;자동 생성된 설명">
            <a:extLst>
              <a:ext uri="{FF2B5EF4-FFF2-40B4-BE49-F238E27FC236}">
                <a16:creationId xmlns:a16="http://schemas.microsoft.com/office/drawing/2014/main" id="{7326BECA-340C-4E29-9790-0D488C4AFF3A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79" b="9388"/>
          <a:stretch/>
        </p:blipFill>
        <p:spPr>
          <a:xfrm>
            <a:off x="6951352" y="2752587"/>
            <a:ext cx="1546506" cy="1639091"/>
          </a:xfrm>
          <a:prstGeom prst="rect">
            <a:avLst/>
          </a:prstGeom>
        </p:spPr>
      </p:pic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F4890645-4EEE-4525-A31D-5E867FC50A2B}"/>
              </a:ext>
            </a:extLst>
          </p:cNvPr>
          <p:cNvCxnSpPr>
            <a:cxnSpLocks/>
          </p:cNvCxnSpPr>
          <p:nvPr/>
        </p:nvCxnSpPr>
        <p:spPr>
          <a:xfrm flipV="1">
            <a:off x="6832463" y="4546035"/>
            <a:ext cx="892142" cy="728838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9495E55B-68C4-465C-9128-C4CC350CA8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474" y="3349591"/>
            <a:ext cx="202911" cy="203175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1D6BFAA5-2AD2-4736-ACF9-9898AB7D6328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820" y="3341650"/>
            <a:ext cx="192590" cy="192590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F7F5AC09-3115-434C-84C6-2FE3F657DDE4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94" y="3371956"/>
            <a:ext cx="200847" cy="1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6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 </a:t>
            </a:r>
            <a:r>
              <a:rPr lang="en-US" altLang="ko-KR" sz="3200" b="1" dirty="0"/>
              <a:t>-2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89683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 </a:t>
            </a:r>
            <a:r>
              <a:rPr lang="ko-KR" altLang="en-US" sz="1400" dirty="0"/>
              <a:t>현재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 </a:t>
            </a:r>
            <a:r>
              <a:rPr lang="ko-KR" altLang="en-US" sz="1400" dirty="0"/>
              <a:t>전장에 대한 설명 및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 </a:t>
            </a:r>
            <a:r>
              <a:rPr lang="ko-KR" altLang="en-US" sz="1400" dirty="0"/>
              <a:t>권장 공격력 표시</a:t>
            </a:r>
            <a:endParaRPr lang="en-US" altLang="ko-KR" sz="1400" dirty="0"/>
          </a:p>
          <a:p>
            <a:pPr marL="342900" indent="-342900">
              <a:buAutoNum type="arabicParenR" startAt="2"/>
            </a:pPr>
            <a:endParaRPr lang="en-US" altLang="ko-KR" sz="1400" dirty="0"/>
          </a:p>
          <a:p>
            <a:r>
              <a:rPr lang="en-US" altLang="ko-KR" sz="1400" dirty="0"/>
              <a:t>4)  </a:t>
            </a:r>
            <a:r>
              <a:rPr lang="ko-KR" altLang="en-US" sz="1400" dirty="0"/>
              <a:t>전장 이름 및 스테이지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 GNB</a:t>
            </a:r>
          </a:p>
          <a:p>
            <a:pPr marL="342900" indent="-342900">
              <a:buAutoNum type="arabicParenR" startAt="5"/>
            </a:pPr>
            <a:endParaRPr lang="en-US" altLang="ko-KR" sz="1400" dirty="0"/>
          </a:p>
          <a:p>
            <a:pPr marL="342900" indent="-342900">
              <a:buAutoNum type="arabicParenR" startAt="6"/>
            </a:pPr>
            <a:r>
              <a:rPr lang="ko-KR" altLang="en-US" sz="1400" dirty="0"/>
              <a:t>스테이지 선택 창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그림 대신 적들이 그림 대신 서 있음 </a:t>
            </a:r>
            <a:endParaRPr lang="en-US" altLang="ko-KR" sz="1400" dirty="0"/>
          </a:p>
          <a:p>
            <a:r>
              <a:rPr lang="en-US" altLang="ko-KR" sz="1400" dirty="0"/>
              <a:t>- 1 ~ 15 </a:t>
            </a:r>
            <a:r>
              <a:rPr lang="ko-KR" altLang="en-US" sz="1400" dirty="0"/>
              <a:t>스테이지까지 존재 </a:t>
            </a:r>
            <a:endParaRPr lang="en-US" altLang="ko-KR" sz="1400" dirty="0"/>
          </a:p>
          <a:p>
            <a:r>
              <a:rPr lang="en-US" altLang="ko-KR" sz="1400" dirty="0"/>
              <a:t>- 3</a:t>
            </a:r>
            <a:r>
              <a:rPr lang="ko-KR" altLang="en-US" sz="1400" dirty="0"/>
              <a:t>스테이지 마다 강한 장수가 등장</a:t>
            </a:r>
            <a:endParaRPr lang="en-US" altLang="ko-KR" sz="1400" dirty="0"/>
          </a:p>
          <a:p>
            <a:r>
              <a:rPr lang="en-US" altLang="ko-KR" sz="1400" dirty="0"/>
              <a:t>( 3</a:t>
            </a:r>
            <a:r>
              <a:rPr lang="ko-KR" altLang="en-US" sz="1400" dirty="0"/>
              <a:t>스테이지 장수 처치 시 추가 보상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pPr marL="342900" indent="-342900">
              <a:buAutoNum type="arabicParenR" startAt="2"/>
            </a:pPr>
            <a:endParaRPr lang="en-US" altLang="ko-KR" sz="1400" dirty="0"/>
          </a:p>
          <a:p>
            <a:r>
              <a:rPr lang="en-US" altLang="ko-KR" sz="1400" dirty="0"/>
              <a:t>7)  </a:t>
            </a:r>
            <a:r>
              <a:rPr lang="ko-KR" altLang="en-US" sz="1400" dirty="0"/>
              <a:t>장비 버튼 클릭 시 장비창으로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8)  </a:t>
            </a:r>
            <a:r>
              <a:rPr lang="ko-KR" altLang="en-US" sz="1400" dirty="0"/>
              <a:t>나가기 버튼 터치 시 메인 화면으로</a:t>
            </a:r>
            <a:endParaRPr lang="en-US" altLang="ko-KR" sz="1400" dirty="0"/>
          </a:p>
          <a:p>
            <a:r>
              <a:rPr lang="ko-KR" altLang="en-US" sz="1400" dirty="0"/>
              <a:t>   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9)  </a:t>
            </a:r>
            <a:r>
              <a:rPr lang="ko-KR" altLang="en-US" sz="1400" dirty="0"/>
              <a:t>전장시작 버튼 터치 시 </a:t>
            </a:r>
            <a:r>
              <a:rPr lang="en-US" altLang="ko-KR" sz="1400" dirty="0"/>
              <a:t>(6) </a:t>
            </a:r>
            <a:r>
              <a:rPr lang="ko-KR" altLang="en-US" sz="1400" dirty="0"/>
              <a:t>화면</a:t>
            </a:r>
            <a:endParaRPr lang="en-US" altLang="ko-KR" sz="1400" dirty="0"/>
          </a:p>
          <a:p>
            <a:r>
              <a:rPr lang="ko-KR" altLang="en-US" sz="1400" dirty="0"/>
              <a:t>구름이 걷히면서 스테이지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258649" y="1110683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03E97AA-A2B0-4D15-B6A3-E3C13C464D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260632" y="1108042"/>
            <a:ext cx="3030104" cy="2320958"/>
          </a:xfrm>
          <a:prstGeom prst="rect">
            <a:avLst/>
          </a:prstGeom>
        </p:spPr>
      </p:pic>
      <p:pic>
        <p:nvPicPr>
          <p:cNvPr id="18" name="그림 17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251" y="1157802"/>
            <a:ext cx="210185" cy="208888"/>
          </a:xfrm>
          <a:prstGeom prst="rect">
            <a:avLst/>
          </a:prstGeom>
          <a:ln>
            <a:noFill/>
          </a:ln>
        </p:spPr>
      </p:pic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52A61F37-F529-4FF3-A090-BFFF1F9CC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16" y="1126374"/>
            <a:ext cx="1291819" cy="323052"/>
          </a:xfrm>
          <a:prstGeom prst="rect">
            <a:avLst/>
          </a:prstGeom>
        </p:spPr>
      </p:pic>
      <p:sp>
        <p:nvSpPr>
          <p:cNvPr id="20" name="TextBox 166">
            <a:extLst>
              <a:ext uri="{FF2B5EF4-FFF2-40B4-BE49-F238E27FC236}">
                <a16:creationId xmlns:a16="http://schemas.microsoft.com/office/drawing/2014/main" id="{BAEFC3B1-DAD6-40AB-8D7B-BF5DDBF6BEEF}"/>
              </a:ext>
            </a:extLst>
          </p:cNvPr>
          <p:cNvSpPr txBox="1"/>
          <p:nvPr/>
        </p:nvSpPr>
        <p:spPr>
          <a:xfrm>
            <a:off x="1367802" y="1166966"/>
            <a:ext cx="939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21" name="TextBox 167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1558649" y="1382234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2" name="그림 21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5" t="27043" r="33765" b="14080"/>
          <a:stretch/>
        </p:blipFill>
        <p:spPr>
          <a:xfrm flipH="1">
            <a:off x="2123219" y="2321637"/>
            <a:ext cx="445295" cy="778669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916743" y="312667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4" name="그림 23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32" y="3950401"/>
            <a:ext cx="2804159" cy="230791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23276" y="411141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TextBox 17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905200" y="4120575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반동탁 연합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60947" y="413537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513865" y="415608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23276" y="461875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60947" y="464271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23276" y="512609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60947" y="515005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23276" y="5636142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60947" y="566010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TextBox 19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905200" y="4619268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관도전투</a:t>
            </a:r>
          </a:p>
        </p:txBody>
      </p:sp>
      <p:sp>
        <p:nvSpPr>
          <p:cNvPr id="37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905200" y="5138920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적벽전투</a:t>
            </a:r>
          </a:p>
        </p:txBody>
      </p:sp>
      <p:sp>
        <p:nvSpPr>
          <p:cNvPr id="38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905200" y="5637611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이릉전투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513865" y="465289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513865" y="516755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513865" y="568025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D68546A-D20F-43DC-A34E-BB19C04657BF}"/>
              </a:ext>
            </a:extLst>
          </p:cNvPr>
          <p:cNvGrpSpPr/>
          <p:nvPr/>
        </p:nvGrpSpPr>
        <p:grpSpPr>
          <a:xfrm>
            <a:off x="307214" y="1713246"/>
            <a:ext cx="653492" cy="243288"/>
            <a:chOff x="910551" y="1668117"/>
            <a:chExt cx="653492" cy="243288"/>
          </a:xfrm>
        </p:grpSpPr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92" name="TextBox 21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EAFF80B-CF76-4360-BCBC-73413578980A}"/>
              </a:ext>
            </a:extLst>
          </p:cNvPr>
          <p:cNvGrpSpPr/>
          <p:nvPr/>
        </p:nvGrpSpPr>
        <p:grpSpPr>
          <a:xfrm>
            <a:off x="307214" y="1151822"/>
            <a:ext cx="662433" cy="243288"/>
            <a:chOff x="1079239" y="1303779"/>
            <a:chExt cx="662433" cy="243288"/>
          </a:xfrm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8" name="TextBox 22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97AA4AB-DB55-45CB-96A6-4B27E6136249}"/>
              </a:ext>
            </a:extLst>
          </p:cNvPr>
          <p:cNvGrpSpPr/>
          <p:nvPr/>
        </p:nvGrpSpPr>
        <p:grpSpPr>
          <a:xfrm>
            <a:off x="307818" y="1431107"/>
            <a:ext cx="660619" cy="244079"/>
            <a:chOff x="1796919" y="1303779"/>
            <a:chExt cx="660619" cy="244079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5" name="TextBox 227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64740" y="1207172"/>
            <a:ext cx="139780" cy="13978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0" t="27681" r="35027" b="25279"/>
          <a:stretch/>
        </p:blipFill>
        <p:spPr>
          <a:xfrm>
            <a:off x="1057076" y="2435395"/>
            <a:ext cx="421482" cy="66436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F7911C1-7A61-495E-8AA6-74A15BD81A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79660">
            <a:off x="2153477" y="2622447"/>
            <a:ext cx="74410" cy="60972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1" y="1457951"/>
            <a:ext cx="183629" cy="198180"/>
          </a:xfrm>
          <a:prstGeom prst="rect">
            <a:avLst/>
          </a:prstGeom>
        </p:spPr>
      </p:pic>
      <p:sp>
        <p:nvSpPr>
          <p:cNvPr id="49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620128" y="420325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253B7EDD-8DE6-411E-9340-067D152E112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6" t="11227" r="29158" b="11174"/>
          <a:stretch/>
        </p:blipFill>
        <p:spPr>
          <a:xfrm>
            <a:off x="2602219" y="4216023"/>
            <a:ext cx="104154" cy="191862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35366F92-E1D4-4D98-8F0A-8B14438E2BFD}"/>
              </a:ext>
            </a:extLst>
          </p:cNvPr>
          <p:cNvGrpSpPr/>
          <p:nvPr/>
        </p:nvGrpSpPr>
        <p:grpSpPr>
          <a:xfrm>
            <a:off x="2602219" y="4705822"/>
            <a:ext cx="401585" cy="215444"/>
            <a:chOff x="3200768" y="4164941"/>
            <a:chExt cx="401585" cy="215444"/>
          </a:xfrm>
        </p:grpSpPr>
        <p:sp>
          <p:nvSpPr>
            <p:cNvPr id="73" name="TextBox 8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250</a:t>
              </a:r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A0CF870B-A6A9-4489-8B48-43A5FA0B5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2285756-AFE9-445B-8754-47785116E2DC}"/>
              </a:ext>
            </a:extLst>
          </p:cNvPr>
          <p:cNvGrpSpPr/>
          <p:nvPr/>
        </p:nvGrpSpPr>
        <p:grpSpPr>
          <a:xfrm>
            <a:off x="2602219" y="5218076"/>
            <a:ext cx="401585" cy="215444"/>
            <a:chOff x="3200768" y="4164941"/>
            <a:chExt cx="401585" cy="215444"/>
          </a:xfrm>
        </p:grpSpPr>
        <p:sp>
          <p:nvSpPr>
            <p:cNvPr id="71" name="TextBox 8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500</a:t>
              </a: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593421B2-46B9-4390-9CF2-E60AA74F3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15532BD-52D3-462E-8B45-F589736DE597}"/>
              </a:ext>
            </a:extLst>
          </p:cNvPr>
          <p:cNvGrpSpPr/>
          <p:nvPr/>
        </p:nvGrpSpPr>
        <p:grpSpPr>
          <a:xfrm>
            <a:off x="2602219" y="5734362"/>
            <a:ext cx="401585" cy="215444"/>
            <a:chOff x="3200768" y="4164941"/>
            <a:chExt cx="401585" cy="215444"/>
          </a:xfrm>
        </p:grpSpPr>
        <p:sp>
          <p:nvSpPr>
            <p:cNvPr id="69" name="TextBox 8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800</a:t>
              </a: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AC989F3-0980-4951-B854-FBDFC0B69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6D64DA-862A-488C-B478-A1CB62F4480C}"/>
              </a:ext>
            </a:extLst>
          </p:cNvPr>
          <p:cNvSpPr/>
          <p:nvPr/>
        </p:nvSpPr>
        <p:spPr>
          <a:xfrm>
            <a:off x="1558649" y="3655090"/>
            <a:ext cx="538360" cy="1428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/>
              <a:t>200</a:t>
            </a:r>
            <a:endParaRPr lang="ko-KR" altLang="en-US" sz="9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6D7F42D1-B10B-4B64-A777-8D2F4775F3C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84" y="3409521"/>
            <a:ext cx="547548" cy="54754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C3C10508-F7A0-4BF2-A4B6-A3B71C09D81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23" y="3409521"/>
            <a:ext cx="547548" cy="547548"/>
          </a:xfrm>
          <a:prstGeom prst="rect">
            <a:avLst/>
          </a:prstGeom>
        </p:spPr>
      </p:pic>
      <p:sp>
        <p:nvSpPr>
          <p:cNvPr id="57" name="TextBox 9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905200" y="4283443"/>
            <a:ext cx="16922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동탁을 처치하여 식량을 획득할 수 있습니다</a:t>
            </a:r>
          </a:p>
        </p:txBody>
      </p:sp>
      <p:sp>
        <p:nvSpPr>
          <p:cNvPr id="58" name="TextBox 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905200" y="479925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조조와 원소를 처치하여 지식을 획득할 수 있습니다</a:t>
            </a:r>
          </a:p>
        </p:txBody>
      </p:sp>
      <p:sp>
        <p:nvSpPr>
          <p:cNvPr id="59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905200" y="530080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조조를 처치하여 대량의 지식을 획득할 수 있습니다</a:t>
            </a:r>
          </a:p>
        </p:txBody>
      </p:sp>
      <p:sp>
        <p:nvSpPr>
          <p:cNvPr id="60" name="TextBox 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905200" y="5811995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손권을 처치하여 대량의 지식과 소량의 금괴를 획득할 수 있습니다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6D35310A-4696-48D4-A038-B5ABDE71ED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86" y="5660104"/>
            <a:ext cx="362303" cy="34892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24DB455-DAF3-4598-8140-055751DAE4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11" y="5150058"/>
            <a:ext cx="357053" cy="34020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8CA4346-014B-4C52-8675-4EB7F3110F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86" y="4652185"/>
            <a:ext cx="365604" cy="335062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C359BD04-6269-4C86-B48A-17FB38312C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86" y="4146366"/>
            <a:ext cx="365604" cy="335062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84D21115-4F73-4C51-8219-5B737F3F5D2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6" t="31793" r="25589" b="14601"/>
          <a:stretch/>
        </p:blipFill>
        <p:spPr>
          <a:xfrm flipH="1">
            <a:off x="2492424" y="2438216"/>
            <a:ext cx="557506" cy="69818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BD408815-D3DE-4151-8CC3-E7698315099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93" y="2437769"/>
            <a:ext cx="217491" cy="65247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B8FD388-25D5-4880-AE5B-C1C2AE69924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8" t="40005" r="34198" b="16390"/>
          <a:stretch/>
        </p:blipFill>
        <p:spPr>
          <a:xfrm flipH="1">
            <a:off x="2395968" y="2698464"/>
            <a:ext cx="471025" cy="62996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8A40110-1136-4D71-9CBA-853C0DE8F6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79660">
            <a:off x="2461634" y="2875935"/>
            <a:ext cx="74410" cy="609725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0053ADE1-BCF0-4644-AC1A-4DC7F060BD3C}"/>
              </a:ext>
            </a:extLst>
          </p:cNvPr>
          <p:cNvSpPr/>
          <p:nvPr/>
        </p:nvSpPr>
        <p:spPr>
          <a:xfrm>
            <a:off x="3652255" y="1110683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5" name="그림 14" descr="테이블, 표지판이(가) 표시된 사진&#10;&#10;자동 생성된 설명">
            <a:extLst>
              <a:ext uri="{FF2B5EF4-FFF2-40B4-BE49-F238E27FC236}">
                <a16:creationId xmlns:a16="http://schemas.microsoft.com/office/drawing/2014/main" id="{3B3BB342-234C-4357-83FB-2E674A448E3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653" y="3647307"/>
            <a:ext cx="3045279" cy="284207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47BB02F-EF67-457D-BBD0-CCAC6C8A76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660828" y="1108042"/>
            <a:ext cx="3030104" cy="2320958"/>
          </a:xfrm>
          <a:prstGeom prst="rect">
            <a:avLst/>
          </a:prstGeom>
        </p:spPr>
      </p:pic>
      <p:pic>
        <p:nvPicPr>
          <p:cNvPr id="3" name="그림 2" descr="타기, 남자, 착용, 앉아있는이(가) 표시된 사진&#10;&#10;자동 생성된 설명">
            <a:extLst>
              <a:ext uri="{FF2B5EF4-FFF2-40B4-BE49-F238E27FC236}">
                <a16:creationId xmlns:a16="http://schemas.microsoft.com/office/drawing/2014/main" id="{50F3BA29-A158-4D55-B767-CEF248F69B08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6" r="17410"/>
          <a:stretch/>
        </p:blipFill>
        <p:spPr>
          <a:xfrm>
            <a:off x="5450734" y="1949298"/>
            <a:ext cx="1240198" cy="108082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9632B08-FBBB-4178-9487-C8266EA9C31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0" t="27681" r="35027" b="25279"/>
          <a:stretch/>
        </p:blipFill>
        <p:spPr>
          <a:xfrm>
            <a:off x="4087971" y="2425871"/>
            <a:ext cx="421482" cy="66436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373B41-F7B9-437C-9038-6D47ED0637B9}"/>
              </a:ext>
            </a:extLst>
          </p:cNvPr>
          <p:cNvSpPr/>
          <p:nvPr/>
        </p:nvSpPr>
        <p:spPr>
          <a:xfrm>
            <a:off x="3817041" y="6053515"/>
            <a:ext cx="751570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rgbClr val="CAA5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장비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560E414-58F8-457C-9858-1B60B43DC115}"/>
              </a:ext>
            </a:extLst>
          </p:cNvPr>
          <p:cNvSpPr/>
          <p:nvPr/>
        </p:nvSpPr>
        <p:spPr>
          <a:xfrm>
            <a:off x="4732001" y="6053515"/>
            <a:ext cx="769856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rgbClr val="CAA5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4F790AE-E2E0-4FE2-B4F7-AE8129A933FF}"/>
              </a:ext>
            </a:extLst>
          </p:cNvPr>
          <p:cNvSpPr/>
          <p:nvPr/>
        </p:nvSpPr>
        <p:spPr>
          <a:xfrm>
            <a:off x="5671766" y="6067266"/>
            <a:ext cx="850457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rgbClr val="CAA5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      전장시작</a:t>
            </a:r>
          </a:p>
        </p:txBody>
      </p:sp>
      <p:pic>
        <p:nvPicPr>
          <p:cNvPr id="127" name="그림 126" descr="테이블이(가) 표시된 사진&#10;&#10;자동 생성된 설명">
            <a:extLst>
              <a:ext uri="{FF2B5EF4-FFF2-40B4-BE49-F238E27FC236}">
                <a16:creationId xmlns:a16="http://schemas.microsoft.com/office/drawing/2014/main" id="{71EF7EFD-7696-4664-9C96-02870E958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785" y="1151822"/>
            <a:ext cx="1291819" cy="323052"/>
          </a:xfrm>
          <a:prstGeom prst="rect">
            <a:avLst/>
          </a:prstGeom>
        </p:spPr>
      </p:pic>
      <p:sp>
        <p:nvSpPr>
          <p:cNvPr id="128" name="TextBox 166">
            <a:extLst>
              <a:ext uri="{FF2B5EF4-FFF2-40B4-BE49-F238E27FC236}">
                <a16:creationId xmlns:a16="http://schemas.microsoft.com/office/drawing/2014/main" id="{15E8350C-1420-4CBB-89B5-B37846FFA9CA}"/>
              </a:ext>
            </a:extLst>
          </p:cNvPr>
          <p:cNvSpPr txBox="1"/>
          <p:nvPr/>
        </p:nvSpPr>
        <p:spPr>
          <a:xfrm>
            <a:off x="4745671" y="1192414"/>
            <a:ext cx="939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/>
              <a:t>황건적의 난</a:t>
            </a:r>
          </a:p>
        </p:txBody>
      </p:sp>
      <p:sp>
        <p:nvSpPr>
          <p:cNvPr id="129" name="TextBox 167">
            <a:extLst>
              <a:ext uri="{FF2B5EF4-FFF2-40B4-BE49-F238E27FC236}">
                <a16:creationId xmlns:a16="http://schemas.microsoft.com/office/drawing/2014/main" id="{7382B216-E3ED-4166-8C4E-E6D339AC27E7}"/>
              </a:ext>
            </a:extLst>
          </p:cNvPr>
          <p:cNvSpPr txBox="1"/>
          <p:nvPr/>
        </p:nvSpPr>
        <p:spPr>
          <a:xfrm>
            <a:off x="4783330" y="1405560"/>
            <a:ext cx="907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>
                <a:solidFill>
                  <a:schemeClr val="bg1"/>
                </a:solidFill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</a:rPr>
              <a:t>스테이지</a:t>
            </a:r>
          </a:p>
        </p:txBody>
      </p:sp>
      <p:pic>
        <p:nvPicPr>
          <p:cNvPr id="130" name="그림 129" descr="거울, 옅은이(가) 표시된 사진&#10;&#10;자동 생성된 설명">
            <a:extLst>
              <a:ext uri="{FF2B5EF4-FFF2-40B4-BE49-F238E27FC236}">
                <a16:creationId xmlns:a16="http://schemas.microsoft.com/office/drawing/2014/main" id="{6AE668A5-2FB5-4E4B-B524-0674B3DED00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57" y="1155859"/>
            <a:ext cx="210185" cy="208888"/>
          </a:xfrm>
          <a:prstGeom prst="rect">
            <a:avLst/>
          </a:prstGeom>
          <a:ln>
            <a:noFill/>
          </a:ln>
        </p:spPr>
      </p:pic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AD6F85A4-8A5B-41BB-B3AA-45827A4E141D}"/>
              </a:ext>
            </a:extLst>
          </p:cNvPr>
          <p:cNvSpPr/>
          <p:nvPr/>
        </p:nvSpPr>
        <p:spPr>
          <a:xfrm>
            <a:off x="3694004" y="3283162"/>
            <a:ext cx="2915215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8101D1C-35AF-4241-89A5-4BB3A33D10C3}"/>
              </a:ext>
            </a:extLst>
          </p:cNvPr>
          <p:cNvSpPr/>
          <p:nvPr/>
        </p:nvSpPr>
        <p:spPr>
          <a:xfrm>
            <a:off x="3984694" y="3351869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1B340F17-9A34-4922-BC6A-D3484936B177}"/>
              </a:ext>
            </a:extLst>
          </p:cNvPr>
          <p:cNvSpPr/>
          <p:nvPr/>
        </p:nvSpPr>
        <p:spPr>
          <a:xfrm>
            <a:off x="3778837" y="332150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428BF860-BCD1-4D15-A000-D84527310CCF}"/>
              </a:ext>
            </a:extLst>
          </p:cNvPr>
          <p:cNvSpPr/>
          <p:nvPr/>
        </p:nvSpPr>
        <p:spPr>
          <a:xfrm>
            <a:off x="4700560" y="3359897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072DEFDA-03BA-43DA-8842-1B7853763916}"/>
              </a:ext>
            </a:extLst>
          </p:cNvPr>
          <p:cNvSpPr/>
          <p:nvPr/>
        </p:nvSpPr>
        <p:spPr>
          <a:xfrm>
            <a:off x="4496517" y="332150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6D6A7761-C512-4A64-A750-C71C67E8D9BF}"/>
              </a:ext>
            </a:extLst>
          </p:cNvPr>
          <p:cNvSpPr/>
          <p:nvPr/>
        </p:nvSpPr>
        <p:spPr>
          <a:xfrm>
            <a:off x="5430112" y="3359897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CC40B33A-5AE0-4CC8-B81D-CBE71F08C2A0}"/>
              </a:ext>
            </a:extLst>
          </p:cNvPr>
          <p:cNvSpPr/>
          <p:nvPr/>
        </p:nvSpPr>
        <p:spPr>
          <a:xfrm>
            <a:off x="5227882" y="3329536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9495E55B-68C4-465C-9128-C4CC350CA8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474" y="3349591"/>
            <a:ext cx="202911" cy="203175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A4625E3F-2493-4414-A8F3-BC95F59644C9}"/>
              </a:ext>
            </a:extLst>
          </p:cNvPr>
          <p:cNvSpPr txBox="1"/>
          <p:nvPr/>
        </p:nvSpPr>
        <p:spPr>
          <a:xfrm>
            <a:off x="5429754" y="3334756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CD2BCF0-4A30-457F-BD01-B2EBE4DDF268}"/>
              </a:ext>
            </a:extLst>
          </p:cNvPr>
          <p:cNvSpPr txBox="1"/>
          <p:nvPr/>
        </p:nvSpPr>
        <p:spPr>
          <a:xfrm>
            <a:off x="4684532" y="3334756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76D64FC-E4A8-4716-B3DC-89961428F03C}"/>
              </a:ext>
            </a:extLst>
          </p:cNvPr>
          <p:cNvSpPr txBox="1"/>
          <p:nvPr/>
        </p:nvSpPr>
        <p:spPr>
          <a:xfrm>
            <a:off x="3989358" y="333111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1D6BFAA5-2AD2-4736-ACF9-9898AB7D6328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820" y="3341650"/>
            <a:ext cx="192590" cy="192590"/>
          </a:xfrm>
          <a:prstGeom prst="rect">
            <a:avLst/>
          </a:prstGeom>
        </p:spPr>
      </p:pic>
      <p:pic>
        <p:nvPicPr>
          <p:cNvPr id="119" name="그림 118" descr="장난감이(가) 표시된 사진&#10;&#10;자동 생성된 설명">
            <a:extLst>
              <a:ext uri="{FF2B5EF4-FFF2-40B4-BE49-F238E27FC236}">
                <a16:creationId xmlns:a16="http://schemas.microsoft.com/office/drawing/2014/main" id="{E287D9E4-6453-4425-B5C6-42B31152B3E4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70" y="3353074"/>
            <a:ext cx="219301" cy="213305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5679B035-A2AC-4E31-9BFF-6DEF1F45E2C9}"/>
              </a:ext>
            </a:extLst>
          </p:cNvPr>
          <p:cNvSpPr/>
          <p:nvPr/>
        </p:nvSpPr>
        <p:spPr>
          <a:xfrm>
            <a:off x="6107503" y="3359206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954E0612-74E1-4C4A-9139-752B046ACD8C}"/>
              </a:ext>
            </a:extLst>
          </p:cNvPr>
          <p:cNvSpPr/>
          <p:nvPr/>
        </p:nvSpPr>
        <p:spPr>
          <a:xfrm>
            <a:off x="5905273" y="3328845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93FF4B8-4C0D-43E5-BF2E-EADED2D9EA6B}"/>
              </a:ext>
            </a:extLst>
          </p:cNvPr>
          <p:cNvSpPr txBox="1"/>
          <p:nvPr/>
        </p:nvSpPr>
        <p:spPr>
          <a:xfrm>
            <a:off x="6107145" y="3334065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F7F5AC09-3115-434C-84C6-2FE3F657DDE4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94" y="3371956"/>
            <a:ext cx="200847" cy="159823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2EA3F716-54FF-420E-9573-CA4F4A8DBEBF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148" y="6099001"/>
            <a:ext cx="319647" cy="305130"/>
          </a:xfrm>
          <a:prstGeom prst="rect">
            <a:avLst/>
          </a:prstGeom>
          <a:noFill/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9CB8055-6FB7-4841-A30D-7D824EEC064C}"/>
              </a:ext>
            </a:extLst>
          </p:cNvPr>
          <p:cNvSpPr/>
          <p:nvPr/>
        </p:nvSpPr>
        <p:spPr>
          <a:xfrm>
            <a:off x="4586784" y="1126374"/>
            <a:ext cx="1240198" cy="51461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B879363D-78EC-4C0C-8C5F-5C0D20E9D320}"/>
              </a:ext>
            </a:extLst>
          </p:cNvPr>
          <p:cNvSpPr/>
          <p:nvPr/>
        </p:nvSpPr>
        <p:spPr>
          <a:xfrm>
            <a:off x="4629179" y="89662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73BAF28-588B-4F62-983C-A567A32A7E6B}"/>
              </a:ext>
            </a:extLst>
          </p:cNvPr>
          <p:cNvSpPr/>
          <p:nvPr/>
        </p:nvSpPr>
        <p:spPr>
          <a:xfrm>
            <a:off x="3684471" y="3247253"/>
            <a:ext cx="2915215" cy="4078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13E5BF01-9D41-48B5-B154-8FEE7107B054}"/>
              </a:ext>
            </a:extLst>
          </p:cNvPr>
          <p:cNvSpPr/>
          <p:nvPr/>
        </p:nvSpPr>
        <p:spPr>
          <a:xfrm>
            <a:off x="3450808" y="32123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1F344BA-49BE-4465-9A66-C2E29A744F85}"/>
              </a:ext>
            </a:extLst>
          </p:cNvPr>
          <p:cNvSpPr/>
          <p:nvPr/>
        </p:nvSpPr>
        <p:spPr>
          <a:xfrm>
            <a:off x="3685993" y="3736634"/>
            <a:ext cx="2923226" cy="219485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62D8F0E-E38C-4A97-9CAA-976B1A77C44C}"/>
              </a:ext>
            </a:extLst>
          </p:cNvPr>
          <p:cNvSpPr/>
          <p:nvPr/>
        </p:nvSpPr>
        <p:spPr>
          <a:xfrm>
            <a:off x="3424022" y="374913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6276D6-ED2D-4335-8113-64D9CEC1821C}"/>
              </a:ext>
            </a:extLst>
          </p:cNvPr>
          <p:cNvSpPr/>
          <p:nvPr/>
        </p:nvSpPr>
        <p:spPr>
          <a:xfrm>
            <a:off x="494192" y="4092458"/>
            <a:ext cx="2025297" cy="4642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924748C4-5984-4E82-8242-D43E7D70DAAE}"/>
              </a:ext>
            </a:extLst>
          </p:cNvPr>
          <p:cNvSpPr/>
          <p:nvPr/>
        </p:nvSpPr>
        <p:spPr>
          <a:xfrm>
            <a:off x="409967" y="370940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B27631F-A83F-48A4-8E7D-53518DD5EAA8}"/>
              </a:ext>
            </a:extLst>
          </p:cNvPr>
          <p:cNvSpPr/>
          <p:nvPr/>
        </p:nvSpPr>
        <p:spPr>
          <a:xfrm>
            <a:off x="1436086" y="3452456"/>
            <a:ext cx="755647" cy="46001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E894DDB-6569-44DD-A8F8-FBA9FD54C2E5}"/>
              </a:ext>
            </a:extLst>
          </p:cNvPr>
          <p:cNvSpPr/>
          <p:nvPr/>
        </p:nvSpPr>
        <p:spPr>
          <a:xfrm>
            <a:off x="1213138" y="341786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7222B36-E673-442C-B24D-157581F54264}"/>
              </a:ext>
            </a:extLst>
          </p:cNvPr>
          <p:cNvSpPr/>
          <p:nvPr/>
        </p:nvSpPr>
        <p:spPr>
          <a:xfrm>
            <a:off x="2513865" y="4101572"/>
            <a:ext cx="536065" cy="4642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118DB189-EECE-4D5A-B8E6-02C338446F72}"/>
              </a:ext>
            </a:extLst>
          </p:cNvPr>
          <p:cNvSpPr/>
          <p:nvPr/>
        </p:nvSpPr>
        <p:spPr>
          <a:xfrm>
            <a:off x="2866993" y="387457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E504E4DB-1DE5-46F9-904A-1F9506003B51}"/>
              </a:ext>
            </a:extLst>
          </p:cNvPr>
          <p:cNvSpPr/>
          <p:nvPr/>
        </p:nvSpPr>
        <p:spPr>
          <a:xfrm>
            <a:off x="3515555" y="607674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6AB8F68-548C-48A4-83DE-390561D6B7B6}"/>
              </a:ext>
            </a:extLst>
          </p:cNvPr>
          <p:cNvSpPr/>
          <p:nvPr/>
        </p:nvSpPr>
        <p:spPr>
          <a:xfrm>
            <a:off x="3714267" y="6052343"/>
            <a:ext cx="911482" cy="3974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5A7835E-1F9A-499E-B5DF-F13B39BBC166}"/>
              </a:ext>
            </a:extLst>
          </p:cNvPr>
          <p:cNvSpPr/>
          <p:nvPr/>
        </p:nvSpPr>
        <p:spPr>
          <a:xfrm>
            <a:off x="4726310" y="605805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8</a:t>
            </a:r>
            <a:endParaRPr lang="ko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B775DE0-F669-42E2-A4A8-3A30BD790AEF}"/>
              </a:ext>
            </a:extLst>
          </p:cNvPr>
          <p:cNvSpPr/>
          <p:nvPr/>
        </p:nvSpPr>
        <p:spPr>
          <a:xfrm>
            <a:off x="4687383" y="6052343"/>
            <a:ext cx="868251" cy="3974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4FAD90C-355A-416A-8266-736E91C09EB9}"/>
              </a:ext>
            </a:extLst>
          </p:cNvPr>
          <p:cNvSpPr/>
          <p:nvPr/>
        </p:nvSpPr>
        <p:spPr>
          <a:xfrm>
            <a:off x="6570084" y="606597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9</a:t>
            </a:r>
            <a:endParaRPr lang="ko-KR" altLang="en-US" sz="1100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47A9693-6650-4DC3-9275-3B83447D2A35}"/>
              </a:ext>
            </a:extLst>
          </p:cNvPr>
          <p:cNvSpPr/>
          <p:nvPr/>
        </p:nvSpPr>
        <p:spPr>
          <a:xfrm>
            <a:off x="5619337" y="6059695"/>
            <a:ext cx="911482" cy="39741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 descr="사진, 앉아있는, 작은, 남자이(가) 표시된 사진&#10;&#10;자동 생성된 설명">
            <a:extLst>
              <a:ext uri="{FF2B5EF4-FFF2-40B4-BE49-F238E27FC236}">
                <a16:creationId xmlns:a16="http://schemas.microsoft.com/office/drawing/2014/main" id="{7326BECA-340C-4E29-9790-0D488C4AFF3A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79" b="9388"/>
          <a:stretch/>
        </p:blipFill>
        <p:spPr>
          <a:xfrm>
            <a:off x="6951352" y="2752587"/>
            <a:ext cx="1546506" cy="1639091"/>
          </a:xfrm>
          <a:prstGeom prst="rect">
            <a:avLst/>
          </a:prstGeom>
        </p:spPr>
      </p:pic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F4890645-4EEE-4525-A31D-5E867FC50A2B}"/>
              </a:ext>
            </a:extLst>
          </p:cNvPr>
          <p:cNvCxnSpPr>
            <a:cxnSpLocks/>
          </p:cNvCxnSpPr>
          <p:nvPr/>
        </p:nvCxnSpPr>
        <p:spPr>
          <a:xfrm flipV="1">
            <a:off x="6832463" y="4546035"/>
            <a:ext cx="892142" cy="728838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43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일단 해야할 꺼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전장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ko-KR" altLang="en-US" b="1" dirty="0" smtClean="0"/>
              <a:t>전자오락수호대 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대해적 시대</a:t>
            </a:r>
            <a:r>
              <a:rPr lang="en-US" altLang="ko-KR" b="1" dirty="0" smtClean="0"/>
              <a:t>]</a:t>
            </a:r>
            <a:r>
              <a:rPr lang="ko-KR" altLang="en-US" b="1" dirty="0"/>
              <a:t> </a:t>
            </a:r>
            <a:r>
              <a:rPr lang="ko-KR" altLang="en-US" b="1" dirty="0" smtClean="0"/>
              <a:t>참고</a:t>
            </a:r>
            <a:endParaRPr lang="en-US" altLang="ko-KR" b="1" dirty="0" smtClean="0"/>
          </a:p>
          <a:p>
            <a:r>
              <a:rPr lang="ko-KR" altLang="en-US" b="1" dirty="0" smtClean="0"/>
              <a:t>스테이지로 나뉘어져 있음</a:t>
            </a:r>
            <a:endParaRPr lang="en-US" altLang="ko-KR" b="1" dirty="0" smtClean="0"/>
          </a:p>
          <a:p>
            <a:r>
              <a:rPr lang="ko-KR" altLang="en-US" b="1" dirty="0" smtClean="0"/>
              <a:t>티켓은 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시간마다 지급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최대 치 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개</a:t>
            </a:r>
            <a:r>
              <a:rPr lang="en-US" altLang="ko-KR" b="1" dirty="0" smtClean="0"/>
              <a:t>)</a:t>
            </a:r>
          </a:p>
          <a:p>
            <a:r>
              <a:rPr lang="ko-KR" altLang="en-US" b="1" dirty="0" smtClean="0"/>
              <a:t>일일 제한 </a:t>
            </a:r>
            <a:r>
              <a:rPr lang="en-US" altLang="ko-KR" b="1" dirty="0" smtClean="0"/>
              <a:t>5</a:t>
            </a:r>
            <a:r>
              <a:rPr lang="ko-KR" altLang="en-US" b="1" dirty="0" smtClean="0"/>
              <a:t>번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티켓이 존재하더라도 </a:t>
            </a:r>
            <a:r>
              <a:rPr lang="en-US" altLang="ko-KR" b="1" dirty="0" smtClean="0"/>
              <a:t>5</a:t>
            </a:r>
            <a:r>
              <a:rPr lang="ko-KR" altLang="en-US" b="1" dirty="0" smtClean="0"/>
              <a:t>번 진행 시 불가능</a:t>
            </a:r>
            <a:r>
              <a:rPr lang="en-US" altLang="ko-KR" b="1" dirty="0" smtClean="0"/>
              <a:t>)</a:t>
            </a:r>
          </a:p>
          <a:p>
            <a:r>
              <a:rPr lang="ko-KR" altLang="en-US" b="1" dirty="0" smtClean="0"/>
              <a:t>최대 체력 치를 정하고 누가 먼저 일정 딜량에 도달하는가 </a:t>
            </a:r>
            <a:r>
              <a:rPr lang="en-US" altLang="ko-KR" b="1" dirty="0" smtClean="0"/>
              <a:t>(EX 1000</a:t>
            </a:r>
            <a:r>
              <a:rPr lang="ko-KR" altLang="en-US" b="1" dirty="0" smtClean="0"/>
              <a:t>딜을 누가 먼저 넣는가</a:t>
            </a:r>
            <a:r>
              <a:rPr lang="en-US" altLang="ko-KR" b="1" dirty="0" smtClean="0"/>
              <a:t>)</a:t>
            </a:r>
          </a:p>
          <a:p>
            <a:r>
              <a:rPr lang="ko-KR" altLang="en-US" b="1" dirty="0" smtClean="0"/>
              <a:t>모든 스테이지에 기본 보상</a:t>
            </a:r>
            <a:endParaRPr lang="en-US" altLang="ko-KR" b="1" dirty="0" smtClean="0"/>
          </a:p>
          <a:p>
            <a:r>
              <a:rPr lang="en-US" altLang="ko-KR" b="1" dirty="0" smtClean="0"/>
              <a:t>3</a:t>
            </a:r>
            <a:r>
              <a:rPr lang="ko-KR" altLang="en-US" b="1" dirty="0" smtClean="0"/>
              <a:t>스테이지마다 보스 등장 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처치 시 추가 보상</a:t>
            </a:r>
            <a:r>
              <a:rPr lang="en-US" altLang="ko-KR" b="1" dirty="0"/>
              <a:t> </a:t>
            </a:r>
            <a:r>
              <a:rPr lang="en-US" altLang="ko-KR" b="1" dirty="0" smtClean="0"/>
              <a:t>or </a:t>
            </a:r>
            <a:r>
              <a:rPr lang="ko-KR" altLang="en-US" b="1" dirty="0" smtClean="0"/>
              <a:t>전장에서만 지속되는 버프</a:t>
            </a:r>
            <a:r>
              <a:rPr lang="en-US" altLang="ko-KR" b="1" dirty="0" smtClean="0"/>
              <a:t>]</a:t>
            </a:r>
          </a:p>
          <a:p>
            <a:r>
              <a:rPr lang="ko-KR" altLang="en-US" b="1" dirty="0" smtClean="0"/>
              <a:t>스테이지 선택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8981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3715896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그림 162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" name="그림 16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</a:t>
            </a:r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45</a:t>
            </a:r>
            <a:endParaRPr lang="ko-KR" altLang="en-US" sz="1000" b="1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6" name="그림 17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r>
              <a:rPr lang="en-US" altLang="ko-KR" sz="1000" b="1" dirty="0" smtClean="0"/>
              <a:t>0</a:t>
            </a:r>
            <a:endParaRPr lang="ko-KR" altLang="en-US" sz="1000" b="1" dirty="0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90</a:t>
            </a:r>
            <a:endParaRPr lang="ko-KR" altLang="en-US" sz="1000" b="1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150</a:t>
            </a:r>
            <a:endParaRPr lang="ko-KR" altLang="en-US" sz="1000" b="1" dirty="0"/>
          </a:p>
        </p:txBody>
      </p:sp>
      <p:pic>
        <p:nvPicPr>
          <p:cNvPr id="211" name="그림 210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2" name="그림 211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57" name="그림 156" descr="테이블이(가) 표시된 사진&#10;&#10;자동 생성된 설명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52" y="1140308"/>
            <a:ext cx="1291819" cy="323052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455596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1666376" y="1422719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361" name="그룹 360"/>
          <p:cNvGrpSpPr/>
          <p:nvPr/>
        </p:nvGrpSpPr>
        <p:grpSpPr>
          <a:xfrm>
            <a:off x="387435" y="1710761"/>
            <a:ext cx="653492" cy="243288"/>
            <a:chOff x="910551" y="1668117"/>
            <a:chExt cx="653492" cy="243288"/>
          </a:xfrm>
        </p:grpSpPr>
        <p:sp>
          <p:nvSpPr>
            <p:cNvPr id="362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3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4" name="그림 363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6" name="그룹 365"/>
          <p:cNvGrpSpPr/>
          <p:nvPr/>
        </p:nvGrpSpPr>
        <p:grpSpPr>
          <a:xfrm>
            <a:off x="387435" y="1149337"/>
            <a:ext cx="662433" cy="243288"/>
            <a:chOff x="1079239" y="1303779"/>
            <a:chExt cx="662433" cy="243288"/>
          </a:xfrm>
        </p:grpSpPr>
        <p:sp>
          <p:nvSpPr>
            <p:cNvPr id="367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5" name="그룹 374"/>
          <p:cNvGrpSpPr/>
          <p:nvPr/>
        </p:nvGrpSpPr>
        <p:grpSpPr>
          <a:xfrm>
            <a:off x="388039" y="1428622"/>
            <a:ext cx="660619" cy="244870"/>
            <a:chOff x="1796919" y="1303779"/>
            <a:chExt cx="660619" cy="244870"/>
          </a:xfrm>
        </p:grpSpPr>
        <p:sp>
          <p:nvSpPr>
            <p:cNvPr id="376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382" name="그림 381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383" name="그림 382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444961" y="1204687"/>
            <a:ext cx="139780" cy="139780"/>
          </a:xfrm>
          <a:prstGeom prst="rect">
            <a:avLst/>
          </a:prstGeom>
        </p:spPr>
      </p:pic>
      <p:pic>
        <p:nvPicPr>
          <p:cNvPr id="387" name="그림 386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42" y="1121666"/>
            <a:ext cx="210185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8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89" name="그림 388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724239" y="3818771"/>
            <a:ext cx="117823" cy="117823"/>
          </a:xfrm>
          <a:prstGeom prst="rect">
            <a:avLst/>
          </a:prstGeom>
        </p:spPr>
      </p:pic>
      <p:sp>
        <p:nvSpPr>
          <p:cNvPr id="390" name="TextBox 3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4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95" name="그림 394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724239" y="4328632"/>
            <a:ext cx="117823" cy="117823"/>
          </a:xfrm>
          <a:prstGeom prst="rect">
            <a:avLst/>
          </a:prstGeom>
        </p:spPr>
      </p:pic>
      <p:sp>
        <p:nvSpPr>
          <p:cNvPr id="396" name="TextBox 3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98" name="그림 397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724239" y="4854103"/>
            <a:ext cx="117823" cy="117823"/>
          </a:xfrm>
          <a:prstGeom prst="rect">
            <a:avLst/>
          </a:prstGeom>
        </p:spPr>
      </p:pic>
      <p:sp>
        <p:nvSpPr>
          <p:cNvPr id="399" name="TextBox 39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401" name="그림 400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724239" y="5365582"/>
            <a:ext cx="117823" cy="117823"/>
          </a:xfrm>
          <a:prstGeom prst="rect">
            <a:avLst/>
          </a:prstGeom>
        </p:spPr>
      </p:pic>
      <p:sp>
        <p:nvSpPr>
          <p:cNvPr id="402" name="TextBox 40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3" name="그림 40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404" name="그림 403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405" name="그림 40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406" name="그림 405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788267"/>
            <a:ext cx="572158" cy="611445"/>
          </a:xfrm>
          <a:prstGeom prst="rect">
            <a:avLst/>
          </a:prstGeom>
          <a:noFill/>
        </p:spPr>
      </p:pic>
      <p:pic>
        <p:nvPicPr>
          <p:cNvPr id="407" name="그림 40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40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0581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00:00:14</a:t>
            </a:r>
            <a:endParaRPr lang="ko-KR" altLang="en-US" sz="5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00:00:39</a:t>
            </a:r>
            <a:endParaRPr lang="ko-KR" altLang="en-US" sz="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95" y="5839852"/>
            <a:ext cx="547210" cy="555928"/>
          </a:xfrm>
          <a:prstGeom prst="rect">
            <a:avLst/>
          </a:prstGeom>
        </p:spPr>
      </p:pic>
      <p:pic>
        <p:nvPicPr>
          <p:cNvPr id="377" name="그림 376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18" y="5839852"/>
            <a:ext cx="547210" cy="555928"/>
          </a:xfrm>
          <a:prstGeom prst="rect">
            <a:avLst/>
          </a:prstGeom>
        </p:spPr>
      </p:pic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660186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4497827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1" name="그림 39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495005" y="1062880"/>
            <a:ext cx="3030104" cy="2320958"/>
          </a:xfrm>
          <a:prstGeom prst="rect">
            <a:avLst/>
          </a:prstGeom>
        </p:spPr>
      </p:pic>
      <p:pic>
        <p:nvPicPr>
          <p:cNvPr id="392" name="그림 391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853" y="3497768"/>
            <a:ext cx="2744240" cy="2307919"/>
          </a:xfrm>
          <a:prstGeom prst="rect">
            <a:avLst/>
          </a:prstGeom>
        </p:spPr>
      </p:pic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4787877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4787876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4787876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6" name="그림 41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66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17" name="TextBox 416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5220901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</a:t>
            </a:r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41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16193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5746617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20" name="그림 419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6280732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45</a:t>
            </a:r>
            <a:endParaRPr lang="ko-KR" altLang="en-US" sz="1000" b="1" dirty="0"/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4787877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3" name="그림 422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66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24" name="TextBox 423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5220901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25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5316193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5746617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27" name="그림 426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6280732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r>
              <a:rPr lang="en-US" altLang="ko-KR" sz="1000" b="1" dirty="0" smtClean="0"/>
              <a:t>0</a:t>
            </a:r>
            <a:endParaRPr lang="ko-KR" altLang="en-US" sz="1000" b="1" dirty="0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4787876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4787877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5220901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32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5316193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5746617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34" name="그림 433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6280732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90</a:t>
            </a:r>
            <a:endParaRPr lang="ko-KR" altLang="en-US" sz="1000" b="1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4787876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5220901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38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5316193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5746617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40" name="그림 439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6280732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150</a:t>
            </a:r>
            <a:endParaRPr lang="ko-KR" altLang="en-US" sz="1000" b="1" dirty="0"/>
          </a:p>
        </p:txBody>
      </p:sp>
      <p:pic>
        <p:nvPicPr>
          <p:cNvPr id="442" name="그림 441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76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43" name="그림 442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87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444" name="그림 443" descr="테이블이(가) 표시된 사진&#10;&#10;자동 생성된 설명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184" y="1140308"/>
            <a:ext cx="1291819" cy="323052"/>
          </a:xfrm>
          <a:prstGeom prst="rect">
            <a:avLst/>
          </a:prstGeom>
        </p:spPr>
      </p:pic>
      <p:sp>
        <p:nvSpPr>
          <p:cNvPr id="445" name="TextBox 444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626628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5837408" y="1422719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7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157828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448" name="그룹 447"/>
          <p:cNvGrpSpPr/>
          <p:nvPr/>
        </p:nvGrpSpPr>
        <p:grpSpPr>
          <a:xfrm>
            <a:off x="4558467" y="1710761"/>
            <a:ext cx="653492" cy="243288"/>
            <a:chOff x="910551" y="1668117"/>
            <a:chExt cx="653492" cy="243288"/>
          </a:xfrm>
        </p:grpSpPr>
        <p:sp>
          <p:nvSpPr>
            <p:cNvPr id="449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0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1" name="그림 450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3" name="그룹 452"/>
          <p:cNvGrpSpPr/>
          <p:nvPr/>
        </p:nvGrpSpPr>
        <p:grpSpPr>
          <a:xfrm>
            <a:off x="4558467" y="1149337"/>
            <a:ext cx="662433" cy="243288"/>
            <a:chOff x="1079239" y="1303779"/>
            <a:chExt cx="662433" cy="243288"/>
          </a:xfrm>
        </p:grpSpPr>
        <p:sp>
          <p:nvSpPr>
            <p:cNvPr id="454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7" name="그룹 456"/>
          <p:cNvGrpSpPr/>
          <p:nvPr/>
        </p:nvGrpSpPr>
        <p:grpSpPr>
          <a:xfrm>
            <a:off x="4559071" y="1428622"/>
            <a:ext cx="660619" cy="244870"/>
            <a:chOff x="1796919" y="1303779"/>
            <a:chExt cx="660619" cy="244870"/>
          </a:xfrm>
        </p:grpSpPr>
        <p:sp>
          <p:nvSpPr>
            <p:cNvPr id="458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461" name="그림 460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462" name="그림 461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4615993" y="1204687"/>
            <a:ext cx="139780" cy="139780"/>
          </a:xfrm>
          <a:prstGeom prst="rect">
            <a:avLst/>
          </a:prstGeom>
        </p:spPr>
      </p:pic>
      <p:pic>
        <p:nvPicPr>
          <p:cNvPr id="463" name="그림 462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274" y="1121666"/>
            <a:ext cx="210185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64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465" name="그림 464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895271" y="3818771"/>
            <a:ext cx="117823" cy="117823"/>
          </a:xfrm>
          <a:prstGeom prst="rect">
            <a:avLst/>
          </a:prstGeom>
        </p:spPr>
      </p:pic>
      <p:sp>
        <p:nvSpPr>
          <p:cNvPr id="466" name="TextBox 4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468" name="그림 467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895271" y="4328632"/>
            <a:ext cx="117823" cy="117823"/>
          </a:xfrm>
          <a:prstGeom prst="rect">
            <a:avLst/>
          </a:prstGeom>
        </p:spPr>
      </p:pic>
      <p:sp>
        <p:nvSpPr>
          <p:cNvPr id="469" name="TextBox 4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471" name="그림 470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895271" y="4854103"/>
            <a:ext cx="117823" cy="117823"/>
          </a:xfrm>
          <a:prstGeom prst="rect">
            <a:avLst/>
          </a:prstGeom>
        </p:spPr>
      </p:pic>
      <p:sp>
        <p:nvSpPr>
          <p:cNvPr id="472" name="TextBox 47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474" name="그림 473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895271" y="5365582"/>
            <a:ext cx="117823" cy="117823"/>
          </a:xfrm>
          <a:prstGeom prst="rect">
            <a:avLst/>
          </a:prstGeom>
        </p:spPr>
      </p:pic>
      <p:sp>
        <p:nvSpPr>
          <p:cNvPr id="475" name="TextBox 4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76" name="그림 47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82" y="5788267"/>
            <a:ext cx="570365" cy="611445"/>
          </a:xfrm>
          <a:prstGeom prst="rect">
            <a:avLst/>
          </a:prstGeom>
        </p:spPr>
      </p:pic>
      <p:pic>
        <p:nvPicPr>
          <p:cNvPr id="477" name="그림 476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374" y="5788267"/>
            <a:ext cx="597988" cy="611445"/>
          </a:xfrm>
          <a:prstGeom prst="rect">
            <a:avLst/>
          </a:prstGeom>
          <a:noFill/>
        </p:spPr>
      </p:pic>
      <p:pic>
        <p:nvPicPr>
          <p:cNvPr id="478" name="그림 47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18" y="5788267"/>
            <a:ext cx="545050" cy="611445"/>
          </a:xfrm>
          <a:prstGeom prst="rect">
            <a:avLst/>
          </a:prstGeom>
          <a:noFill/>
        </p:spPr>
      </p:pic>
      <p:pic>
        <p:nvPicPr>
          <p:cNvPr id="479" name="그림 478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76" y="5788267"/>
            <a:ext cx="572158" cy="611445"/>
          </a:xfrm>
          <a:prstGeom prst="rect">
            <a:avLst/>
          </a:prstGeom>
          <a:noFill/>
        </p:spPr>
      </p:pic>
      <p:pic>
        <p:nvPicPr>
          <p:cNvPr id="480" name="그림 47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656" y="5788267"/>
            <a:ext cx="640535" cy="611445"/>
          </a:xfrm>
          <a:prstGeom prst="rect">
            <a:avLst/>
          </a:prstGeom>
          <a:noFill/>
        </p:spPr>
      </p:pic>
      <p:sp>
        <p:nvSpPr>
          <p:cNvPr id="48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32173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32173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3" name="그림 482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21" y="2006750"/>
            <a:ext cx="1412349" cy="1412349"/>
          </a:xfrm>
          <a:prstGeom prst="rect">
            <a:avLst/>
          </a:prstGeom>
        </p:spPr>
      </p:pic>
      <p:sp>
        <p:nvSpPr>
          <p:cNvPr id="484" name="TextBox 483"/>
          <p:cNvSpPr txBox="1"/>
          <p:nvPr/>
        </p:nvSpPr>
        <p:spPr>
          <a:xfrm>
            <a:off x="5251613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00:00:14</a:t>
            </a:r>
            <a:endParaRPr lang="ko-KR" altLang="en-US" sz="500" b="1" dirty="0"/>
          </a:p>
        </p:txBody>
      </p:sp>
      <p:sp>
        <p:nvSpPr>
          <p:cNvPr id="485" name="TextBox 484"/>
          <p:cNvSpPr txBox="1"/>
          <p:nvPr/>
        </p:nvSpPr>
        <p:spPr>
          <a:xfrm>
            <a:off x="5251613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00:00:39</a:t>
            </a:r>
            <a:endParaRPr lang="ko-KR" altLang="en-US" sz="500" b="1" dirty="0"/>
          </a:p>
        </p:txBody>
      </p:sp>
      <p:pic>
        <p:nvPicPr>
          <p:cNvPr id="486" name="그림 48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05" y="3263845"/>
            <a:ext cx="3044029" cy="327725"/>
          </a:xfrm>
          <a:prstGeom prst="rect">
            <a:avLst/>
          </a:prstGeom>
        </p:spPr>
      </p:pic>
      <p:pic>
        <p:nvPicPr>
          <p:cNvPr id="487" name="그림 48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16" y="2404223"/>
            <a:ext cx="343152" cy="582711"/>
          </a:xfrm>
          <a:prstGeom prst="rect">
            <a:avLst/>
          </a:prstGeom>
        </p:spPr>
      </p:pic>
      <p:pic>
        <p:nvPicPr>
          <p:cNvPr id="488" name="그림 48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5" y="2382100"/>
            <a:ext cx="928313" cy="669054"/>
          </a:xfrm>
          <a:prstGeom prst="rect">
            <a:avLst/>
          </a:prstGeom>
        </p:spPr>
      </p:pic>
      <p:pic>
        <p:nvPicPr>
          <p:cNvPr id="489" name="그림 48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5703074" y="2738523"/>
            <a:ext cx="210601" cy="337539"/>
          </a:xfrm>
          <a:prstGeom prst="rect">
            <a:avLst/>
          </a:prstGeom>
        </p:spPr>
      </p:pic>
      <p:pic>
        <p:nvPicPr>
          <p:cNvPr id="490" name="그림 489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927" y="5839852"/>
            <a:ext cx="547210" cy="555928"/>
          </a:xfrm>
          <a:prstGeom prst="rect">
            <a:avLst/>
          </a:prstGeom>
        </p:spPr>
      </p:pic>
      <p:pic>
        <p:nvPicPr>
          <p:cNvPr id="491" name="그림 49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50" y="5839852"/>
            <a:ext cx="547210" cy="555928"/>
          </a:xfrm>
          <a:prstGeom prst="rect">
            <a:avLst/>
          </a:prstGeom>
        </p:spPr>
      </p:pic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8817293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8654934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4" name="그림 49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652112" y="1062880"/>
            <a:ext cx="3030104" cy="2320958"/>
          </a:xfrm>
          <a:prstGeom prst="rect">
            <a:avLst/>
          </a:prstGeom>
        </p:spPr>
      </p:pic>
      <p:pic>
        <p:nvPicPr>
          <p:cNvPr id="495" name="그림 494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960" y="3497768"/>
            <a:ext cx="2744240" cy="2307919"/>
          </a:xfrm>
          <a:prstGeom prst="rect">
            <a:avLst/>
          </a:prstGeom>
        </p:spPr>
      </p:pic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8944984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8944983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8944983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9" name="그림 498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73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00" name="TextBox 499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9378008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</a:t>
            </a:r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50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73300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9903724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03" name="그림 502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10437839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45</a:t>
            </a:r>
            <a:endParaRPr lang="ko-KR" altLang="en-US" sz="1000" b="1" dirty="0"/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8944984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6" name="그림 50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73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07" name="TextBox 50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9378008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0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9473300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9903724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10" name="그림 50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10437839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r>
              <a:rPr lang="en-US" altLang="ko-KR" sz="1000" b="1" dirty="0" smtClean="0"/>
              <a:t>0</a:t>
            </a:r>
            <a:endParaRPr lang="ko-KR" altLang="en-US" sz="1000" b="1" dirty="0"/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8944983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8944984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9378008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15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9473300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9903724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17" name="그림 51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10437839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90</a:t>
            </a:r>
            <a:endParaRPr lang="ko-KR" altLang="en-US" sz="1000" b="1" dirty="0"/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8944983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9378008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2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9473300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9903724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23" name="그림 522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10437839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150</a:t>
            </a:r>
            <a:endParaRPr lang="ko-KR" altLang="en-US" sz="1000" b="1" dirty="0"/>
          </a:p>
        </p:txBody>
      </p:sp>
      <p:pic>
        <p:nvPicPr>
          <p:cNvPr id="525" name="그림 524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83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26" name="그림 525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594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527" name="그림 526" descr="테이블이(가) 표시된 사진&#10;&#10;자동 생성된 설명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291" y="1140308"/>
            <a:ext cx="1291819" cy="323052"/>
          </a:xfrm>
          <a:prstGeom prst="rect">
            <a:avLst/>
          </a:prstGeom>
        </p:spPr>
      </p:pic>
      <p:sp>
        <p:nvSpPr>
          <p:cNvPr id="528" name="TextBox 52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9783735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529" name="TextBox 528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9994515" y="1422719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30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314935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531" name="그룹 530"/>
          <p:cNvGrpSpPr/>
          <p:nvPr/>
        </p:nvGrpSpPr>
        <p:grpSpPr>
          <a:xfrm>
            <a:off x="8715574" y="1710761"/>
            <a:ext cx="653492" cy="243288"/>
            <a:chOff x="910551" y="1668117"/>
            <a:chExt cx="653492" cy="243288"/>
          </a:xfrm>
        </p:grpSpPr>
        <p:sp>
          <p:nvSpPr>
            <p:cNvPr id="532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3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4" name="그림 533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6" name="그룹 535"/>
          <p:cNvGrpSpPr/>
          <p:nvPr/>
        </p:nvGrpSpPr>
        <p:grpSpPr>
          <a:xfrm>
            <a:off x="8715574" y="1149337"/>
            <a:ext cx="662433" cy="243288"/>
            <a:chOff x="1079239" y="1303779"/>
            <a:chExt cx="662433" cy="243288"/>
          </a:xfrm>
        </p:grpSpPr>
        <p:sp>
          <p:nvSpPr>
            <p:cNvPr id="537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0" name="그룹 539"/>
          <p:cNvGrpSpPr/>
          <p:nvPr/>
        </p:nvGrpSpPr>
        <p:grpSpPr>
          <a:xfrm>
            <a:off x="8716178" y="1428622"/>
            <a:ext cx="660619" cy="244870"/>
            <a:chOff x="1796919" y="1303779"/>
            <a:chExt cx="660619" cy="244870"/>
          </a:xfrm>
        </p:grpSpPr>
        <p:sp>
          <p:nvSpPr>
            <p:cNvPr id="541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2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3" name="TextBox 542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544" name="그림 543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545" name="그림 544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8773100" y="1204687"/>
            <a:ext cx="139780" cy="139780"/>
          </a:xfrm>
          <a:prstGeom prst="rect">
            <a:avLst/>
          </a:prstGeom>
        </p:spPr>
      </p:pic>
      <p:pic>
        <p:nvPicPr>
          <p:cNvPr id="546" name="그림 545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81" y="1121666"/>
            <a:ext cx="210185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4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548" name="그림 547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1052378" y="3818771"/>
            <a:ext cx="117823" cy="117823"/>
          </a:xfrm>
          <a:prstGeom prst="rect">
            <a:avLst/>
          </a:prstGeom>
        </p:spPr>
      </p:pic>
      <p:sp>
        <p:nvSpPr>
          <p:cNvPr id="549" name="TextBox 54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551" name="그림 550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1052378" y="4328632"/>
            <a:ext cx="117823" cy="117823"/>
          </a:xfrm>
          <a:prstGeom prst="rect">
            <a:avLst/>
          </a:prstGeom>
        </p:spPr>
      </p:pic>
      <p:sp>
        <p:nvSpPr>
          <p:cNvPr id="552" name="TextBox 55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554" name="그림 553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1052378" y="4854103"/>
            <a:ext cx="117823" cy="117823"/>
          </a:xfrm>
          <a:prstGeom prst="rect">
            <a:avLst/>
          </a:prstGeom>
        </p:spPr>
      </p:pic>
      <p:sp>
        <p:nvSpPr>
          <p:cNvPr id="555" name="TextBox 55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557" name="그림 556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1052378" y="5365582"/>
            <a:ext cx="117823" cy="117823"/>
          </a:xfrm>
          <a:prstGeom prst="rect">
            <a:avLst/>
          </a:prstGeom>
        </p:spPr>
      </p:pic>
      <p:sp>
        <p:nvSpPr>
          <p:cNvPr id="558" name="TextBox 5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59" name="그림 558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189" y="5788267"/>
            <a:ext cx="570365" cy="611445"/>
          </a:xfrm>
          <a:prstGeom prst="rect">
            <a:avLst/>
          </a:prstGeom>
        </p:spPr>
      </p:pic>
      <p:pic>
        <p:nvPicPr>
          <p:cNvPr id="560" name="그림 559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481" y="5788267"/>
            <a:ext cx="597988" cy="611445"/>
          </a:xfrm>
          <a:prstGeom prst="rect">
            <a:avLst/>
          </a:prstGeom>
          <a:noFill/>
        </p:spPr>
      </p:pic>
      <p:pic>
        <p:nvPicPr>
          <p:cNvPr id="561" name="그림 56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425" y="5788267"/>
            <a:ext cx="545050" cy="611445"/>
          </a:xfrm>
          <a:prstGeom prst="rect">
            <a:avLst/>
          </a:prstGeom>
          <a:noFill/>
        </p:spPr>
      </p:pic>
      <p:pic>
        <p:nvPicPr>
          <p:cNvPr id="562" name="그림 561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983" y="5788267"/>
            <a:ext cx="572158" cy="611445"/>
          </a:xfrm>
          <a:prstGeom prst="rect">
            <a:avLst/>
          </a:prstGeom>
          <a:noFill/>
        </p:spPr>
      </p:pic>
      <p:pic>
        <p:nvPicPr>
          <p:cNvPr id="563" name="그림 56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63" y="5788267"/>
            <a:ext cx="640535" cy="611445"/>
          </a:xfrm>
          <a:prstGeom prst="rect">
            <a:avLst/>
          </a:prstGeom>
          <a:noFill/>
        </p:spPr>
      </p:pic>
      <p:sp>
        <p:nvSpPr>
          <p:cNvPr id="56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89280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5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89280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6" name="그림 56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628" y="2006750"/>
            <a:ext cx="1412349" cy="1412349"/>
          </a:xfrm>
          <a:prstGeom prst="rect">
            <a:avLst/>
          </a:prstGeom>
        </p:spPr>
      </p:pic>
      <p:sp>
        <p:nvSpPr>
          <p:cNvPr id="567" name="TextBox 566"/>
          <p:cNvSpPr txBox="1"/>
          <p:nvPr/>
        </p:nvSpPr>
        <p:spPr>
          <a:xfrm>
            <a:off x="9408720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00:00:14</a:t>
            </a:r>
            <a:endParaRPr lang="ko-KR" altLang="en-US" sz="500" b="1" dirty="0"/>
          </a:p>
        </p:txBody>
      </p:sp>
      <p:sp>
        <p:nvSpPr>
          <p:cNvPr id="568" name="TextBox 567"/>
          <p:cNvSpPr txBox="1"/>
          <p:nvPr/>
        </p:nvSpPr>
        <p:spPr>
          <a:xfrm>
            <a:off x="9408720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00:00:39</a:t>
            </a:r>
            <a:endParaRPr lang="ko-KR" altLang="en-US" sz="500" b="1" dirty="0"/>
          </a:p>
        </p:txBody>
      </p:sp>
      <p:pic>
        <p:nvPicPr>
          <p:cNvPr id="569" name="그림 56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112" y="3263845"/>
            <a:ext cx="3044029" cy="327725"/>
          </a:xfrm>
          <a:prstGeom prst="rect">
            <a:avLst/>
          </a:prstGeom>
        </p:spPr>
      </p:pic>
      <p:pic>
        <p:nvPicPr>
          <p:cNvPr id="570" name="그림 56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323" y="2404223"/>
            <a:ext cx="343152" cy="582711"/>
          </a:xfrm>
          <a:prstGeom prst="rect">
            <a:avLst/>
          </a:prstGeom>
        </p:spPr>
      </p:pic>
      <p:pic>
        <p:nvPicPr>
          <p:cNvPr id="571" name="그림 57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362" y="2382100"/>
            <a:ext cx="928313" cy="669054"/>
          </a:xfrm>
          <a:prstGeom prst="rect">
            <a:avLst/>
          </a:prstGeom>
        </p:spPr>
      </p:pic>
      <p:pic>
        <p:nvPicPr>
          <p:cNvPr id="572" name="그림 571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9860181" y="2738523"/>
            <a:ext cx="210601" cy="337539"/>
          </a:xfrm>
          <a:prstGeom prst="rect">
            <a:avLst/>
          </a:prstGeom>
        </p:spPr>
      </p:pic>
      <p:pic>
        <p:nvPicPr>
          <p:cNvPr id="573" name="그림 572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034" y="5839852"/>
            <a:ext cx="547210" cy="555928"/>
          </a:xfrm>
          <a:prstGeom prst="rect">
            <a:avLst/>
          </a:prstGeom>
        </p:spPr>
      </p:pic>
      <p:pic>
        <p:nvPicPr>
          <p:cNvPr id="574" name="그림 573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57" y="5839852"/>
            <a:ext cx="547210" cy="555928"/>
          </a:xfrm>
          <a:prstGeom prst="rect">
            <a:avLst/>
          </a:prstGeom>
        </p:spPr>
      </p:pic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494768" y="3321211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651875" y="1061406"/>
            <a:ext cx="3027281" cy="22714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6" name="직선 화살표 연결선 575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7882455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489154" y="1066152"/>
            <a:ext cx="821587" cy="979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7" name="타원 57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114196" y="109294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8" name="직사각형 577"/>
          <p:cNvSpPr/>
          <p:nvPr/>
        </p:nvSpPr>
        <p:spPr>
          <a:xfrm>
            <a:off x="5470183" y="1066152"/>
            <a:ext cx="1274575" cy="5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타원 5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72949" y="70806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80" name="직사각형 579"/>
          <p:cNvSpPr/>
          <p:nvPr/>
        </p:nvSpPr>
        <p:spPr>
          <a:xfrm>
            <a:off x="7162944" y="1066152"/>
            <a:ext cx="359106" cy="35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1" name="타원 58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202715" y="70806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82" name="직사각형 581"/>
          <p:cNvSpPr/>
          <p:nvPr/>
        </p:nvSpPr>
        <p:spPr>
          <a:xfrm>
            <a:off x="4496141" y="2198163"/>
            <a:ext cx="3025908" cy="1103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3" name="타원 58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588262" y="212025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584" name="직사각형 583"/>
          <p:cNvSpPr/>
          <p:nvPr/>
        </p:nvSpPr>
        <p:spPr>
          <a:xfrm>
            <a:off x="8837621" y="3587402"/>
            <a:ext cx="2727579" cy="2106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5" name="타원 58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341206" y="364605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86" name="직사각형 585"/>
          <p:cNvSpPr/>
          <p:nvPr/>
        </p:nvSpPr>
        <p:spPr>
          <a:xfrm>
            <a:off x="8659763" y="5742577"/>
            <a:ext cx="3019393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7" name="타원 58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315447" y="577105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65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1- </a:t>
            </a:r>
            <a:r>
              <a:rPr lang="ko-KR" altLang="en-US" sz="3200" b="1" dirty="0"/>
              <a:t>상부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84874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GNB</a:t>
            </a:r>
          </a:p>
          <a:p>
            <a:r>
              <a:rPr lang="en-US" altLang="ko-KR" sz="1400" dirty="0"/>
              <a:t>-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적 처치</a:t>
            </a:r>
            <a:r>
              <a:rPr lang="en-US" altLang="ko-KR" sz="1400" dirty="0"/>
              <a:t>, </a:t>
            </a:r>
            <a:r>
              <a:rPr lang="ko-KR" altLang="en-US" sz="1400" dirty="0"/>
              <a:t>훈련을 통하여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</a:t>
            </a:r>
            <a:r>
              <a:rPr lang="en-US" altLang="ko-KR" sz="1400" dirty="0"/>
              <a:t> </a:t>
            </a:r>
            <a:r>
              <a:rPr lang="ko-KR" altLang="en-US" sz="1400" dirty="0"/>
              <a:t>업그레이드에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지식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보스를 처치 시 수급 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보물 또는 상점에서 구입할 때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4">
                    <a:lumMod val="75000"/>
                  </a:schemeClr>
                </a:solidFill>
              </a:rPr>
              <a:t>금</a:t>
            </a:r>
            <a:endParaRPr lang="en-US" altLang="ko-KR" sz="14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유료 재화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특정 보물</a:t>
            </a:r>
            <a:r>
              <a:rPr lang="en-US" altLang="ko-KR" sz="1400" dirty="0"/>
              <a:t>, </a:t>
            </a:r>
            <a:r>
              <a:rPr lang="ko-KR" altLang="en-US" sz="1400" dirty="0"/>
              <a:t>상점에서 구입할 때 사용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스테이지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>
                <a:hlinkClick r:id="rId2" action="ppaction://hlinksldjump"/>
              </a:rPr>
              <a:t>메인 전투 화면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전투화면 상세 기획은 별도 기획 </a:t>
            </a:r>
            <a:r>
              <a:rPr lang="en-US" altLang="ko-KR" sz="1400" dirty="0"/>
              <a:t>)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30384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28760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2873239" y="1366322"/>
            <a:ext cx="3030104" cy="2320958"/>
          </a:xfrm>
          <a:prstGeom prst="rect">
            <a:avLst/>
          </a:prstGeom>
        </p:spPr>
      </p:pic>
      <p:pic>
        <p:nvPicPr>
          <p:cNvPr id="115" name="그림 114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87" y="3801210"/>
            <a:ext cx="2744240" cy="230791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31661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31661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31661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그림 118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35991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</a:t>
            </a:r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2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6944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4124851" y="391314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4009394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46589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45</a:t>
            </a:r>
            <a:endParaRPr lang="ko-KR" altLang="en-US" sz="1000" b="1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31661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35991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36944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4124851" y="442868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452493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46589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r>
              <a:rPr lang="en-US" altLang="ko-KR" sz="1000" b="1" dirty="0" smtClean="0"/>
              <a:t>0</a:t>
            </a:r>
            <a:endParaRPr lang="ko-KR" altLang="en-US" sz="1000" b="1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31661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31661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35991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35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36944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4124851" y="496043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505668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46589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90</a:t>
            </a:r>
            <a:endParaRPr lang="ko-KR" altLang="en-US" sz="1000" b="1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31661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35991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36944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4124851" y="547333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556958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46589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150</a:t>
            </a:r>
            <a:endParaRPr lang="ko-KR" altLang="en-US" sz="1000" b="1" dirty="0"/>
          </a:p>
        </p:txBody>
      </p:sp>
      <p:pic>
        <p:nvPicPr>
          <p:cNvPr id="145" name="그림 144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6" name="그림 145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47" name="그림 146" descr="테이블이(가) 표시된 사진&#10;&#10;자동 생성된 설명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418" y="1443750"/>
            <a:ext cx="1291819" cy="323052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4004862" y="149182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4215642" y="1726161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0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3536062" y="338495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151" name="그룹 150"/>
          <p:cNvGrpSpPr/>
          <p:nvPr/>
        </p:nvGrpSpPr>
        <p:grpSpPr>
          <a:xfrm>
            <a:off x="2936701" y="2014203"/>
            <a:ext cx="653492" cy="243288"/>
            <a:chOff x="910551" y="1668117"/>
            <a:chExt cx="653492" cy="243288"/>
          </a:xfrm>
        </p:grpSpPr>
        <p:sp>
          <p:nvSpPr>
            <p:cNvPr id="152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2936701" y="1452779"/>
            <a:ext cx="662433" cy="243288"/>
            <a:chOff x="1079239" y="1303779"/>
            <a:chExt cx="662433" cy="243288"/>
          </a:xfrm>
        </p:grpSpPr>
        <p:sp>
          <p:nvSpPr>
            <p:cNvPr id="157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2937305" y="1732064"/>
            <a:ext cx="660619" cy="244870"/>
            <a:chOff x="1796919" y="1303779"/>
            <a:chExt cx="660619" cy="244870"/>
          </a:xfrm>
        </p:grpSpPr>
        <p:sp>
          <p:nvSpPr>
            <p:cNvPr id="161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64" name="그림 163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165" name="그림 164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994227" y="1508129"/>
            <a:ext cx="139780" cy="139780"/>
          </a:xfrm>
          <a:prstGeom prst="rect">
            <a:avLst/>
          </a:prstGeom>
        </p:spPr>
      </p:pic>
      <p:pic>
        <p:nvPicPr>
          <p:cNvPr id="166" name="그림 165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508" y="1425108"/>
            <a:ext cx="210185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273505" y="4122213"/>
            <a:ext cx="117823" cy="117823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71" name="그림 170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273505" y="4632074"/>
            <a:ext cx="117823" cy="117823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74" name="그림 173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273505" y="5157545"/>
            <a:ext cx="117823" cy="117823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273505" y="5669024"/>
            <a:ext cx="117823" cy="117823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9" name="그림 17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16" y="6091709"/>
            <a:ext cx="570365" cy="61144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08" y="6091709"/>
            <a:ext cx="597988" cy="611445"/>
          </a:xfrm>
          <a:prstGeom prst="rect">
            <a:avLst/>
          </a:prstGeom>
          <a:noFill/>
        </p:spPr>
      </p:pic>
      <p:pic>
        <p:nvPicPr>
          <p:cNvPr id="181" name="그림 18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52" y="6091709"/>
            <a:ext cx="545050" cy="611445"/>
          </a:xfrm>
          <a:prstGeom prst="rect">
            <a:avLst/>
          </a:prstGeom>
          <a:noFill/>
        </p:spPr>
      </p:pic>
      <p:pic>
        <p:nvPicPr>
          <p:cNvPr id="182" name="그림 181"/>
          <p:cNvPicPr>
            <a:picLocks noChangeAspect="1"/>
          </p:cNvPicPr>
          <p:nvPr/>
        </p:nvPicPr>
        <p:blipFill>
          <a:blip r:embed="rId17" cstate="hq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10" y="6091709"/>
            <a:ext cx="572158" cy="611445"/>
          </a:xfrm>
          <a:prstGeom prst="rect">
            <a:avLst/>
          </a:prstGeom>
          <a:noFill/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90" y="6091709"/>
            <a:ext cx="640535" cy="611445"/>
          </a:xfrm>
          <a:prstGeom prst="rect">
            <a:avLst/>
          </a:prstGeom>
          <a:noFill/>
        </p:spPr>
      </p:pic>
      <p:sp>
        <p:nvSpPr>
          <p:cNvPr id="18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55" y="2310192"/>
            <a:ext cx="1412349" cy="1412349"/>
          </a:xfrm>
          <a:prstGeom prst="rect">
            <a:avLst/>
          </a:prstGeom>
        </p:spPr>
      </p:pic>
      <p:sp>
        <p:nvSpPr>
          <p:cNvPr id="187" name="TextBox 186"/>
          <p:cNvSpPr txBox="1"/>
          <p:nvPr/>
        </p:nvSpPr>
        <p:spPr>
          <a:xfrm>
            <a:off x="36298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00:00:14</a:t>
            </a:r>
            <a:endParaRPr lang="ko-KR" altLang="en-US" sz="500" b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36298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00:00:39</a:t>
            </a:r>
            <a:endParaRPr lang="ko-KR" altLang="en-US" sz="500" b="1" dirty="0"/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239" y="3567287"/>
            <a:ext cx="3044029" cy="327725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50" y="2707665"/>
            <a:ext cx="343152" cy="582711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89" y="2685542"/>
            <a:ext cx="928313" cy="669054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4081308" y="3041965"/>
            <a:ext cx="210601" cy="337539"/>
          </a:xfrm>
          <a:prstGeom prst="rect">
            <a:avLst/>
          </a:prstGeom>
        </p:spPr>
      </p:pic>
      <p:pic>
        <p:nvPicPr>
          <p:cNvPr id="193" name="그림 192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61" y="6143294"/>
            <a:ext cx="547210" cy="555928"/>
          </a:xfrm>
          <a:prstGeom prst="rect">
            <a:avLst/>
          </a:prstGeom>
        </p:spPr>
      </p:pic>
      <p:pic>
        <p:nvPicPr>
          <p:cNvPr id="194" name="그림 193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584" y="6143294"/>
            <a:ext cx="547210" cy="555928"/>
          </a:xfrm>
          <a:prstGeom prst="rect">
            <a:avLst/>
          </a:prstGeom>
        </p:spPr>
      </p:pic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73002" y="3624653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직사각형 195"/>
          <p:cNvSpPr/>
          <p:nvPr/>
        </p:nvSpPr>
        <p:spPr>
          <a:xfrm>
            <a:off x="2867388" y="1369594"/>
            <a:ext cx="821587" cy="979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492430" y="139639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8" name="직사각형 197"/>
          <p:cNvSpPr/>
          <p:nvPr/>
        </p:nvSpPr>
        <p:spPr>
          <a:xfrm>
            <a:off x="3848417" y="1369594"/>
            <a:ext cx="1274575" cy="5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5541178" y="1369594"/>
            <a:ext cx="359106" cy="35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2874375" y="2501605"/>
            <a:ext cx="3025908" cy="1103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66496" y="242369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351183" y="101151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580949" y="101151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191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2- </a:t>
            </a:r>
            <a:r>
              <a:rPr lang="ko-KR" altLang="en-US" sz="3200" b="1" dirty="0"/>
              <a:t>하부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1646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게임 레벨 업 창</a:t>
            </a:r>
            <a:endParaRPr lang="en-US" altLang="ko-KR" sz="1400" dirty="0"/>
          </a:p>
          <a:p>
            <a:r>
              <a:rPr lang="en-US" altLang="ko-KR" sz="1400" dirty="0"/>
              <a:t>    - (2) </a:t>
            </a:r>
            <a:r>
              <a:rPr lang="ko-KR" altLang="en-US" sz="1400" dirty="0"/>
              <a:t>아이콘 터치 시 </a:t>
            </a:r>
            <a:r>
              <a:rPr lang="en-US" altLang="ko-KR" sz="1400" dirty="0"/>
              <a:t>(1) </a:t>
            </a:r>
            <a:r>
              <a:rPr lang="ko-KR" altLang="en-US" sz="1400" dirty="0"/>
              <a:t>창이 교체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훈련 ▶ 무기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플레이어가 성장할 수 있는 컨텐츠</a:t>
            </a:r>
            <a:endParaRPr lang="en-US" altLang="ko-KR" sz="1400" dirty="0"/>
          </a:p>
          <a:p>
            <a:r>
              <a:rPr lang="ko-KR" altLang="en-US" sz="1400" dirty="0"/>
              <a:t>   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각 상세 기획은 별도 기획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30384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28760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3" name="그림 20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2873239" y="1366322"/>
            <a:ext cx="3030104" cy="2320958"/>
          </a:xfrm>
          <a:prstGeom prst="rect">
            <a:avLst/>
          </a:prstGeom>
        </p:spPr>
      </p:pic>
      <p:pic>
        <p:nvPicPr>
          <p:cNvPr id="204" name="그림 203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87" y="3801210"/>
            <a:ext cx="2744240" cy="2307919"/>
          </a:xfrm>
          <a:prstGeom prst="rect">
            <a:avLst/>
          </a:prstGeom>
        </p:spPr>
      </p:pic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31661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31661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31661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35991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</a:t>
            </a:r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6944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4124851" y="391314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4009394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46589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45</a:t>
            </a:r>
            <a:endParaRPr lang="ko-KR" altLang="en-US" sz="1000" b="1" dirty="0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31661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" name="그림 2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35991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17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36944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4124851" y="442868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19" name="그림 218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452493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46589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r>
              <a:rPr lang="en-US" altLang="ko-KR" sz="1000" b="1" dirty="0" smtClean="0"/>
              <a:t>0</a:t>
            </a:r>
            <a:endParaRPr lang="ko-KR" altLang="en-US" sz="1000" b="1" dirty="0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31661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31661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35991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4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36944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4124851" y="496043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505668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46589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90</a:t>
            </a:r>
            <a:endParaRPr lang="ko-KR" altLang="en-US" sz="1000" b="1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31661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35991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30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36944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4124851" y="547333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32" name="그림 2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556958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46589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150</a:t>
            </a:r>
            <a:endParaRPr lang="ko-KR" altLang="en-US" sz="1000" b="1" dirty="0"/>
          </a:p>
        </p:txBody>
      </p:sp>
      <p:pic>
        <p:nvPicPr>
          <p:cNvPr id="234" name="그림 2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35" name="그림 2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36" name="그림 235" descr="테이블이(가) 표시된 사진&#10;&#10;자동 생성된 설명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418" y="1443750"/>
            <a:ext cx="1291819" cy="323052"/>
          </a:xfrm>
          <a:prstGeom prst="rect">
            <a:avLst/>
          </a:prstGeom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4004862" y="149182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4215642" y="1726161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9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3536062" y="338495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240" name="그룹 239"/>
          <p:cNvGrpSpPr/>
          <p:nvPr/>
        </p:nvGrpSpPr>
        <p:grpSpPr>
          <a:xfrm>
            <a:off x="2936701" y="2014203"/>
            <a:ext cx="653492" cy="243288"/>
            <a:chOff x="910551" y="1668117"/>
            <a:chExt cx="653492" cy="243288"/>
          </a:xfrm>
        </p:grpSpPr>
        <p:sp>
          <p:nvSpPr>
            <p:cNvPr id="241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2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3" name="그림 242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5" name="그룹 244"/>
          <p:cNvGrpSpPr/>
          <p:nvPr/>
        </p:nvGrpSpPr>
        <p:grpSpPr>
          <a:xfrm>
            <a:off x="2936701" y="1452779"/>
            <a:ext cx="662433" cy="243288"/>
            <a:chOff x="1079239" y="1303779"/>
            <a:chExt cx="662433" cy="243288"/>
          </a:xfrm>
        </p:grpSpPr>
        <p:sp>
          <p:nvSpPr>
            <p:cNvPr id="246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9" name="그룹 248"/>
          <p:cNvGrpSpPr/>
          <p:nvPr/>
        </p:nvGrpSpPr>
        <p:grpSpPr>
          <a:xfrm>
            <a:off x="2937305" y="1732064"/>
            <a:ext cx="660619" cy="244870"/>
            <a:chOff x="1796919" y="1303779"/>
            <a:chExt cx="660619" cy="244870"/>
          </a:xfrm>
        </p:grpSpPr>
        <p:sp>
          <p:nvSpPr>
            <p:cNvPr id="250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53" name="그림 252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254" name="그림 253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994227" y="1508129"/>
            <a:ext cx="139780" cy="139780"/>
          </a:xfrm>
          <a:prstGeom prst="rect">
            <a:avLst/>
          </a:prstGeom>
        </p:spPr>
      </p:pic>
      <p:pic>
        <p:nvPicPr>
          <p:cNvPr id="255" name="그림 254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508" y="1425108"/>
            <a:ext cx="210185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57" name="그림 256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273505" y="4122213"/>
            <a:ext cx="117823" cy="117823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60" name="그림 259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273505" y="4632074"/>
            <a:ext cx="117823" cy="117823"/>
          </a:xfrm>
          <a:prstGeom prst="rect">
            <a:avLst/>
          </a:prstGeom>
        </p:spPr>
      </p:pic>
      <p:sp>
        <p:nvSpPr>
          <p:cNvPr id="261" name="TextBox 2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63" name="그림 262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273505" y="5157545"/>
            <a:ext cx="117823" cy="117823"/>
          </a:xfrm>
          <a:prstGeom prst="rect">
            <a:avLst/>
          </a:prstGeom>
        </p:spPr>
      </p:pic>
      <p:sp>
        <p:nvSpPr>
          <p:cNvPr id="264" name="TextBox 26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66" name="그림 265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273505" y="5669024"/>
            <a:ext cx="117823" cy="117823"/>
          </a:xfrm>
          <a:prstGeom prst="rect">
            <a:avLst/>
          </a:prstGeom>
        </p:spPr>
      </p:pic>
      <p:sp>
        <p:nvSpPr>
          <p:cNvPr id="267" name="TextBox 2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8" name="그림 267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16" y="6091709"/>
            <a:ext cx="570365" cy="611445"/>
          </a:xfrm>
          <a:prstGeom prst="rect">
            <a:avLst/>
          </a:prstGeom>
        </p:spPr>
      </p:pic>
      <p:pic>
        <p:nvPicPr>
          <p:cNvPr id="269" name="그림 268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08" y="6091709"/>
            <a:ext cx="597988" cy="611445"/>
          </a:xfrm>
          <a:prstGeom prst="rect">
            <a:avLst/>
          </a:prstGeom>
          <a:noFill/>
        </p:spPr>
      </p:pic>
      <p:pic>
        <p:nvPicPr>
          <p:cNvPr id="270" name="그림 26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52" y="6091709"/>
            <a:ext cx="545050" cy="611445"/>
          </a:xfrm>
          <a:prstGeom prst="rect">
            <a:avLst/>
          </a:prstGeom>
          <a:noFill/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10" y="6091709"/>
            <a:ext cx="572158" cy="611445"/>
          </a:xfrm>
          <a:prstGeom prst="rect">
            <a:avLst/>
          </a:prstGeom>
          <a:noFill/>
        </p:spPr>
      </p:pic>
      <p:pic>
        <p:nvPicPr>
          <p:cNvPr id="272" name="그림 27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90" y="6091709"/>
            <a:ext cx="640535" cy="611445"/>
          </a:xfrm>
          <a:prstGeom prst="rect">
            <a:avLst/>
          </a:prstGeom>
          <a:noFill/>
        </p:spPr>
      </p:pic>
      <p:sp>
        <p:nvSpPr>
          <p:cNvPr id="27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5" name="그림 27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55" y="2310192"/>
            <a:ext cx="1412349" cy="1412349"/>
          </a:xfrm>
          <a:prstGeom prst="rect">
            <a:avLst/>
          </a:prstGeom>
        </p:spPr>
      </p:pic>
      <p:sp>
        <p:nvSpPr>
          <p:cNvPr id="276" name="TextBox 275"/>
          <p:cNvSpPr txBox="1"/>
          <p:nvPr/>
        </p:nvSpPr>
        <p:spPr>
          <a:xfrm>
            <a:off x="36298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00:00:14</a:t>
            </a:r>
            <a:endParaRPr lang="ko-KR" altLang="en-US" sz="5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6298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00:00:39</a:t>
            </a:r>
            <a:endParaRPr lang="ko-KR" altLang="en-US" sz="500" b="1" dirty="0"/>
          </a:p>
        </p:txBody>
      </p:sp>
      <p:pic>
        <p:nvPicPr>
          <p:cNvPr id="278" name="그림 27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239" y="3567287"/>
            <a:ext cx="3044029" cy="327725"/>
          </a:xfrm>
          <a:prstGeom prst="rect">
            <a:avLst/>
          </a:prstGeom>
        </p:spPr>
      </p:pic>
      <p:pic>
        <p:nvPicPr>
          <p:cNvPr id="279" name="그림 27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50" y="2707665"/>
            <a:ext cx="343152" cy="582711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89" y="2685542"/>
            <a:ext cx="928313" cy="669054"/>
          </a:xfrm>
          <a:prstGeom prst="rect">
            <a:avLst/>
          </a:prstGeom>
        </p:spPr>
      </p:pic>
      <p:pic>
        <p:nvPicPr>
          <p:cNvPr id="281" name="그림 280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4081308" y="3041965"/>
            <a:ext cx="210601" cy="337539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61" y="6143294"/>
            <a:ext cx="547210" cy="555928"/>
          </a:xfrm>
          <a:prstGeom prst="rect">
            <a:avLst/>
          </a:prstGeom>
        </p:spPr>
      </p:pic>
      <p:pic>
        <p:nvPicPr>
          <p:cNvPr id="283" name="그림 282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584" y="6143294"/>
            <a:ext cx="547210" cy="555928"/>
          </a:xfrm>
          <a:prstGeom prst="rect">
            <a:avLst/>
          </a:prstGeom>
        </p:spPr>
      </p:pic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73002" y="1364348"/>
            <a:ext cx="3027281" cy="22719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직사각형 290"/>
          <p:cNvSpPr/>
          <p:nvPr/>
        </p:nvSpPr>
        <p:spPr>
          <a:xfrm>
            <a:off x="3038420" y="3899971"/>
            <a:ext cx="2727579" cy="2106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542005" y="3958623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3" name="직사각형 292"/>
          <p:cNvSpPr/>
          <p:nvPr/>
        </p:nvSpPr>
        <p:spPr>
          <a:xfrm>
            <a:off x="2860562" y="6055146"/>
            <a:ext cx="3019393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516246" y="608362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97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3- </a:t>
            </a:r>
            <a:r>
              <a:rPr lang="ko-KR" altLang="en-US" sz="3200" b="1" dirty="0"/>
              <a:t>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549062"/>
              </p:ext>
            </p:extLst>
          </p:nvPr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잠금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225417"/>
              </p:ext>
            </p:extLst>
          </p:nvPr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85013" y="1537456"/>
            <a:ext cx="32896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탭 버튼</a:t>
            </a:r>
            <a:endParaRPr lang="en-US" altLang="ko-KR" sz="1200" b="1" dirty="0"/>
          </a:p>
          <a:p>
            <a:r>
              <a:rPr lang="en-US" altLang="ko-KR" sz="1200" b="1" dirty="0"/>
              <a:t>A) </a:t>
            </a:r>
            <a:r>
              <a:rPr lang="ko-KR" altLang="en-US" sz="1200" b="1" dirty="0"/>
              <a:t>메뉴 </a:t>
            </a:r>
            <a:r>
              <a:rPr lang="ko-KR" altLang="en-US" sz="1200" b="1" dirty="0" smtClean="0"/>
              <a:t>전환 시 </a:t>
            </a:r>
            <a:r>
              <a:rPr lang="ko-KR" altLang="en-US" sz="1200" b="1" dirty="0"/>
              <a:t>제약 없이 화면이동 가능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메뉴가 선택 되어 있을 때 버튼이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메뉴가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눌러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열려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져 있음을 나타내는 </a:t>
            </a:r>
            <a:r>
              <a:rPr lang="ko-KR" altLang="en-US" sz="1200" b="1" dirty="0" smtClean="0"/>
              <a:t>상태</a:t>
            </a:r>
            <a:endParaRPr lang="en-US" altLang="ko-KR" sz="1200" b="1" dirty="0" smtClean="0"/>
          </a:p>
          <a:p>
            <a:r>
              <a:rPr lang="en-US" altLang="ko-KR" sz="1200" b="1" dirty="0" smtClean="0"/>
              <a:t>   (</a:t>
            </a:r>
            <a:r>
              <a:rPr lang="ko-KR" altLang="en-US" sz="1200" b="1" dirty="0" smtClean="0"/>
              <a:t>버튼 투명도 </a:t>
            </a:r>
            <a:r>
              <a:rPr lang="en-US" altLang="ko-KR" sz="1200" b="1" dirty="0" smtClean="0"/>
              <a:t>50% </a:t>
            </a:r>
            <a:r>
              <a:rPr lang="ko-KR" altLang="en-US" sz="1200" b="1" dirty="0" smtClean="0"/>
              <a:t>상태</a:t>
            </a:r>
            <a:r>
              <a:rPr lang="en-US" altLang="ko-KR" sz="1200" b="1" dirty="0" smtClean="0"/>
              <a:t>)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해금 조건이 불 충분하여 화면이동이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불가한 상태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304826" y="4468867"/>
            <a:ext cx="33160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구매 버튼</a:t>
            </a:r>
            <a:endParaRPr lang="en-US" altLang="ko-KR" sz="1200" b="1" dirty="0"/>
          </a:p>
          <a:p>
            <a:pPr marL="228600" indent="-228600">
              <a:buAutoNum type="alphaUcParenR"/>
            </a:pPr>
            <a:r>
              <a:rPr lang="ko-KR" altLang="en-US" sz="1200" b="1" dirty="0"/>
              <a:t>재화 보유량 충분하고 구매 제약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걸려있지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않은 상태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en-US" altLang="ko-KR" sz="1200" b="1" dirty="0" smtClean="0"/>
              <a:t>    : </a:t>
            </a:r>
            <a:r>
              <a:rPr lang="ko-KR" altLang="en-US" sz="1200" b="1" dirty="0" smtClean="0"/>
              <a:t>버튼이 활성화는 되어있지만 재화가 부족해서 구매하지 못하는 상태</a:t>
            </a:r>
            <a:endParaRPr lang="en-US" altLang="ko-KR" sz="12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    : </a:t>
            </a:r>
            <a:r>
              <a:rPr lang="ko-KR" altLang="en-US" sz="1200" b="1" dirty="0" smtClean="0"/>
              <a:t>버튼이 비활성화 상태에서 재화도 부족한 상태</a:t>
            </a:r>
            <a:endParaRPr lang="en-US" altLang="ko-KR" sz="1200" b="1" dirty="0" smtClean="0"/>
          </a:p>
          <a:p>
            <a:r>
              <a:rPr lang="en-US" altLang="ko-KR" sz="1200" b="1" dirty="0" smtClean="0"/>
              <a:t>C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아직 특정 스테이지 도달 이전 또는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해금 조건을 만족하지 못한 상태</a:t>
            </a:r>
            <a:endParaRPr lang="en-US" altLang="ko-KR" sz="1200" b="1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5824E9CE-3C70-4C77-B24A-D7253431FB4E}"/>
              </a:ext>
            </a:extLst>
          </p:cNvPr>
          <p:cNvSpPr/>
          <p:nvPr/>
        </p:nvSpPr>
        <p:spPr>
          <a:xfrm>
            <a:off x="9000567" y="974902"/>
            <a:ext cx="2981325" cy="2068085"/>
          </a:xfrm>
          <a:prstGeom prst="flowChartAlternateProcess">
            <a:avLst/>
          </a:prstGeom>
          <a:solidFill>
            <a:srgbClr val="FFE8D9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118898" y="1384122"/>
            <a:ext cx="2744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Ex) </a:t>
            </a:r>
            <a:r>
              <a:rPr lang="ko-KR" altLang="en-US" sz="1200" b="1" dirty="0" smtClean="0"/>
              <a:t>보스를 </a:t>
            </a:r>
            <a:r>
              <a:rPr lang="ko-KR" altLang="en-US" sz="1200" b="1" dirty="0"/>
              <a:t>쓰러트리고 얻은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지식으로 보물을 획득할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196643" y="1827726"/>
            <a:ext cx="258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입장 자격 </a:t>
            </a:r>
            <a:r>
              <a:rPr lang="en-US" altLang="ko-KR" sz="1200" b="1" dirty="0" smtClean="0"/>
              <a:t>: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300M</a:t>
            </a:r>
            <a:r>
              <a:rPr lang="en-US" altLang="ko-KR" sz="1200" b="1" dirty="0" smtClean="0"/>
              <a:t> </a:t>
            </a:r>
            <a:r>
              <a:rPr lang="ko-KR" altLang="en-US" sz="1200" b="1" dirty="0"/>
              <a:t>진행 시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입장 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026654" y="2839999"/>
            <a:ext cx="929148" cy="405976"/>
          </a:xfrm>
          <a:prstGeom prst="roundRect">
            <a:avLst/>
          </a:prstGeom>
          <a:solidFill>
            <a:srgbClr val="DDB9A1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196643" y="40258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잠금 상태 </a:t>
            </a:r>
            <a:r>
              <a:rPr lang="ko-KR" altLang="en-US" b="1" dirty="0"/>
              <a:t>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241489"/>
            <a:ext cx="0" cy="637502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F7AFFFAA-5755-4E44-8E6A-68AA53E39981}"/>
              </a:ext>
            </a:extLst>
          </p:cNvPr>
          <p:cNvSpPr/>
          <p:nvPr/>
        </p:nvSpPr>
        <p:spPr>
          <a:xfrm>
            <a:off x="8995225" y="4201601"/>
            <a:ext cx="2981325" cy="2068085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676213" y="4636860"/>
            <a:ext cx="1619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식량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이 부족합니다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021312" y="6066698"/>
            <a:ext cx="929148" cy="4059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37" name="그림 36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7284967E-9BE6-4AB0-9E34-EDF9F6E5D0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224" y="4659755"/>
            <a:ext cx="192590" cy="192590"/>
          </a:xfrm>
          <a:prstGeom prst="rect">
            <a:avLst/>
          </a:prstGeom>
        </p:spPr>
      </p:pic>
      <p:pic>
        <p:nvPicPr>
          <p:cNvPr id="38" name="그림 37" descr="테이블이(가) 표시된 사진&#10;&#10;자동 생성된 설명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809" y="740428"/>
            <a:ext cx="2514751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213575" y="8682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보물</a:t>
            </a:r>
            <a:endParaRPr lang="ko-KR" altLang="en-US" b="1" dirty="0"/>
          </a:p>
        </p:txBody>
      </p:sp>
      <p:pic>
        <p:nvPicPr>
          <p:cNvPr id="40" name="그림 39" descr="테이블이(가) 표시된 사진&#10;&#10;자동 생성된 설명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907" y="3907659"/>
            <a:ext cx="2514751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162720" y="40413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15D0E49-321C-4DC0-907D-AA10F6227E46}"/>
              </a:ext>
            </a:extLst>
          </p:cNvPr>
          <p:cNvSpPr/>
          <p:nvPr/>
        </p:nvSpPr>
        <p:spPr>
          <a:xfrm>
            <a:off x="9243531" y="5077633"/>
            <a:ext cx="2469290" cy="3720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D7AF0FC-3DEE-46F2-96D2-9B94CBFF74F4}"/>
              </a:ext>
            </a:extLst>
          </p:cNvPr>
          <p:cNvSpPr/>
          <p:nvPr/>
        </p:nvSpPr>
        <p:spPr>
          <a:xfrm>
            <a:off x="9243531" y="5587434"/>
            <a:ext cx="2469290" cy="36441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E597C3-AE29-44D5-B199-FD7775FF178C}"/>
              </a:ext>
            </a:extLst>
          </p:cNvPr>
          <p:cNvSpPr txBox="1"/>
          <p:nvPr/>
        </p:nvSpPr>
        <p:spPr>
          <a:xfrm>
            <a:off x="9809363" y="5113004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금으로 교환하기</a:t>
            </a:r>
            <a:endParaRPr lang="ko-KR" altLang="en-US" sz="1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433CFB-8132-4EF6-8239-68A6CCE5430F}"/>
              </a:ext>
            </a:extLst>
          </p:cNvPr>
          <p:cNvSpPr txBox="1"/>
          <p:nvPr/>
        </p:nvSpPr>
        <p:spPr>
          <a:xfrm>
            <a:off x="9947851" y="561296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부스터 구입</a:t>
            </a:r>
            <a:endParaRPr lang="ko-KR" alt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513863" y="345277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재화 부족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849340"/>
            <a:ext cx="597988" cy="611445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849340"/>
            <a:ext cx="597988" cy="611444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16" y="1849340"/>
            <a:ext cx="597988" cy="611445"/>
          </a:xfrm>
          <a:prstGeom prst="rect">
            <a:avLst/>
          </a:prstGeom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32" y="1904858"/>
            <a:ext cx="547210" cy="555928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1968761" y="5034770"/>
            <a:ext cx="505528" cy="294192"/>
            <a:chOff x="2658599" y="3721438"/>
            <a:chExt cx="505528" cy="294192"/>
          </a:xfrm>
        </p:grpSpPr>
        <p:sp>
          <p:nvSpPr>
            <p:cNvPr id="48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5088C9E-D62F-4FFF-9BF4-EB54EF11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2724239" y="3818771"/>
              <a:ext cx="117823" cy="117823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endPara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8166" y="526367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253806" y="5361005"/>
            <a:ext cx="117823" cy="1178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310018" y="531689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4310546" y="5034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4376186" y="5132103"/>
            <a:ext cx="117823" cy="11782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432398" y="5087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188166" y="4858564"/>
            <a:ext cx="505528" cy="294192"/>
            <a:chOff x="2658599" y="3721438"/>
            <a:chExt cx="505528" cy="294192"/>
          </a:xfrm>
        </p:grpSpPr>
        <p:sp>
          <p:nvSpPr>
            <p:cNvPr id="60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25088C9E-D62F-4FFF-9BF4-EB54EF11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2724239" y="3818771"/>
              <a:ext cx="117823" cy="117823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endPara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21920" y="4895556"/>
            <a:ext cx="220208" cy="2202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21920" y="5309008"/>
            <a:ext cx="220208" cy="2202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648175" y="5267798"/>
            <a:ext cx="142970" cy="1429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648120" y="5629740"/>
            <a:ext cx="142970" cy="1429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2</a:t>
            </a:r>
            <a:endParaRPr lang="ko-KR" altLang="en-US" sz="105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196643" y="2337712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/>
              <a:t>진행 상황 </a:t>
            </a:r>
            <a:r>
              <a:rPr lang="en-US" altLang="ko-KR" sz="1200" b="1" dirty="0" smtClean="0"/>
              <a:t>: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125M</a:t>
            </a:r>
            <a:r>
              <a:rPr lang="en-US" altLang="ko-KR" sz="1200" b="1" dirty="0" smtClean="0"/>
              <a:t> / 300M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242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478837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캐릭터 능력치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크리티컬</a:t>
            </a:r>
            <a:r>
              <a:rPr lang="en-US" altLang="ko-KR" sz="1400" dirty="0"/>
              <a:t>, </a:t>
            </a:r>
            <a:r>
              <a:rPr lang="ko-KR" altLang="en-US" sz="1400" dirty="0"/>
              <a:t>공격력만 존재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적 몬스터에게 공격 당하지 않음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적 몬스터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몬스터는 </a:t>
            </a:r>
            <a:r>
              <a:rPr lang="en-US" altLang="ko-KR" sz="1400" dirty="0"/>
              <a:t>10m</a:t>
            </a:r>
            <a:r>
              <a:rPr lang="ko-KR" altLang="en-US" sz="1400" dirty="0"/>
              <a:t>씩 등장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적 처치 시 </a:t>
            </a:r>
            <a:r>
              <a:rPr lang="en-US" altLang="ko-KR" sz="1400" dirty="0"/>
              <a:t>10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ko-KR" altLang="en-US" sz="1400" dirty="0"/>
              <a:t>을 획득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멀리 갈수록 얻는 식량 증가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보스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각 </a:t>
            </a:r>
            <a:r>
              <a:rPr lang="en-US" altLang="ko-KR" sz="1400" dirty="0"/>
              <a:t>100m </a:t>
            </a:r>
            <a:r>
              <a:rPr lang="ko-KR" altLang="en-US" sz="1400" dirty="0"/>
              <a:t>마다 보스 등장</a:t>
            </a:r>
            <a:endParaRPr lang="en-US" altLang="ko-KR" sz="1400" dirty="0"/>
          </a:p>
          <a:p>
            <a:r>
              <a:rPr lang="en-US" altLang="ko-KR" sz="1400" dirty="0"/>
              <a:t>    - 30</a:t>
            </a:r>
            <a:r>
              <a:rPr lang="ko-KR" altLang="en-US" sz="1400" dirty="0"/>
              <a:t>초 안에 보스를 죽일 시 지식 획득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시간안에 처치 못할 시 </a:t>
            </a:r>
            <a:r>
              <a:rPr lang="en-US" altLang="ko-KR" sz="1400" dirty="0"/>
              <a:t>30m </a:t>
            </a:r>
            <a:r>
              <a:rPr lang="ko-KR" altLang="en-US" sz="1400" dirty="0"/>
              <a:t>밀림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934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40" name="그림 139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4" name="그림 143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</a:t>
            </a:r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4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45</a:t>
            </a:r>
            <a:endParaRPr lang="ko-KR" altLang="en-US" sz="1000" b="1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" name="그림 15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3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r>
              <a:rPr lang="en-US" altLang="ko-KR" sz="1000" b="1" dirty="0" smtClean="0"/>
              <a:t>0</a:t>
            </a:r>
            <a:endParaRPr lang="ko-KR" altLang="en-US" sz="1000" b="1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0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90</a:t>
            </a:r>
            <a:endParaRPr lang="ko-KR" altLang="en-US" sz="1000" b="1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6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150</a:t>
            </a:r>
            <a:endParaRPr lang="ko-KR" altLang="en-US" sz="1000" b="1" dirty="0"/>
          </a:p>
        </p:txBody>
      </p:sp>
      <p:pic>
        <p:nvPicPr>
          <p:cNvPr id="170" name="그림 169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71" name="그림 170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72" name="그림 171" descr="테이블이(가) 표시된 사진&#10;&#10;자동 생성된 설명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52" y="1140308"/>
            <a:ext cx="1291819" cy="323052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455596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1666376" y="1422719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10M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5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176" name="그룹 175"/>
          <p:cNvGrpSpPr/>
          <p:nvPr/>
        </p:nvGrpSpPr>
        <p:grpSpPr>
          <a:xfrm>
            <a:off x="387435" y="1710761"/>
            <a:ext cx="653492" cy="243288"/>
            <a:chOff x="910551" y="1668117"/>
            <a:chExt cx="653492" cy="243288"/>
          </a:xfrm>
        </p:grpSpPr>
        <p:sp>
          <p:nvSpPr>
            <p:cNvPr id="177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1" name="그룹 180"/>
          <p:cNvGrpSpPr/>
          <p:nvPr/>
        </p:nvGrpSpPr>
        <p:grpSpPr>
          <a:xfrm>
            <a:off x="387435" y="1149337"/>
            <a:ext cx="662433" cy="243288"/>
            <a:chOff x="1079239" y="1303779"/>
            <a:chExt cx="662433" cy="243288"/>
          </a:xfrm>
        </p:grpSpPr>
        <p:sp>
          <p:nvSpPr>
            <p:cNvPr id="182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388039" y="1428622"/>
            <a:ext cx="660619" cy="244870"/>
            <a:chOff x="1796919" y="1303779"/>
            <a:chExt cx="660619" cy="244870"/>
          </a:xfrm>
        </p:grpSpPr>
        <p:sp>
          <p:nvSpPr>
            <p:cNvPr id="186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89" name="그림 188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190" name="그림 189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444961" y="1204687"/>
            <a:ext cx="139780" cy="139780"/>
          </a:xfrm>
          <a:prstGeom prst="rect">
            <a:avLst/>
          </a:prstGeom>
        </p:spPr>
      </p:pic>
      <p:pic>
        <p:nvPicPr>
          <p:cNvPr id="191" name="그림 190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42" y="1121666"/>
            <a:ext cx="210185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3" name="그룹 2"/>
          <p:cNvGrpSpPr/>
          <p:nvPr/>
        </p:nvGrpSpPr>
        <p:grpSpPr>
          <a:xfrm>
            <a:off x="2658599" y="3721438"/>
            <a:ext cx="505528" cy="294192"/>
            <a:chOff x="2658599" y="3721438"/>
            <a:chExt cx="505528" cy="294192"/>
          </a:xfrm>
        </p:grpSpPr>
        <p:sp>
          <p:nvSpPr>
            <p:cNvPr id="192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id="{25088C9E-D62F-4FFF-9BF4-EB54EF11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2724239" y="3818771"/>
              <a:ext cx="117823" cy="117823"/>
            </a:xfrm>
            <a:prstGeom prst="rect">
              <a:avLst/>
            </a:prstGeom>
          </p:spPr>
        </p:pic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endPara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96" name="그림 195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724239" y="4328632"/>
            <a:ext cx="117823" cy="117823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99" name="그림 198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724239" y="4854103"/>
            <a:ext cx="117823" cy="117823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02" name="그림 201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724239" y="5365582"/>
            <a:ext cx="117823" cy="117823"/>
          </a:xfrm>
          <a:prstGeom prst="rect">
            <a:avLst/>
          </a:prstGeom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4" name="그림 20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7" name="그림 20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788267"/>
            <a:ext cx="572158" cy="611445"/>
          </a:xfrm>
          <a:prstGeom prst="rect">
            <a:avLst/>
          </a:prstGeom>
          <a:noFill/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12" name="TextBox 211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00:00:14</a:t>
            </a:r>
            <a:endParaRPr lang="ko-KR" altLang="en-US" sz="500" b="1" dirty="0"/>
          </a:p>
        </p:txBody>
      </p:sp>
      <p:sp>
        <p:nvSpPr>
          <p:cNvPr id="213" name="TextBox 212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00:00:39</a:t>
            </a:r>
            <a:endParaRPr lang="ko-KR" altLang="en-US" sz="500" b="1" dirty="0"/>
          </a:p>
        </p:txBody>
      </p:sp>
      <p:pic>
        <p:nvPicPr>
          <p:cNvPr id="214" name="그림 2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215" name="그림 21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pic>
        <p:nvPicPr>
          <p:cNvPr id="223" name="그림 222" descr="테이블이(가) 표시된 사진&#10;&#10;자동 생성된 설명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06" y="1140308"/>
            <a:ext cx="1291819" cy="323052"/>
          </a:xfrm>
          <a:prstGeom prst="rect">
            <a:avLst/>
          </a:prstGeom>
        </p:spPr>
      </p:pic>
      <p:sp>
        <p:nvSpPr>
          <p:cNvPr id="224" name="TextBox 223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847050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6057830" y="1422719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100M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6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378250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227" name="그룹 226"/>
          <p:cNvGrpSpPr/>
          <p:nvPr/>
        </p:nvGrpSpPr>
        <p:grpSpPr>
          <a:xfrm>
            <a:off x="4778889" y="1710761"/>
            <a:ext cx="653492" cy="243288"/>
            <a:chOff x="910551" y="1668117"/>
            <a:chExt cx="653492" cy="243288"/>
          </a:xfrm>
        </p:grpSpPr>
        <p:sp>
          <p:nvSpPr>
            <p:cNvPr id="228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9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0" name="그림 229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2" name="그룹 231"/>
          <p:cNvGrpSpPr/>
          <p:nvPr/>
        </p:nvGrpSpPr>
        <p:grpSpPr>
          <a:xfrm>
            <a:off x="4778889" y="1149337"/>
            <a:ext cx="662433" cy="243288"/>
            <a:chOff x="1079239" y="1303779"/>
            <a:chExt cx="662433" cy="243288"/>
          </a:xfrm>
        </p:grpSpPr>
        <p:sp>
          <p:nvSpPr>
            <p:cNvPr id="233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6" name="그룹 235"/>
          <p:cNvGrpSpPr/>
          <p:nvPr/>
        </p:nvGrpSpPr>
        <p:grpSpPr>
          <a:xfrm>
            <a:off x="4779493" y="1428622"/>
            <a:ext cx="660619" cy="244870"/>
            <a:chOff x="1796919" y="1303779"/>
            <a:chExt cx="660619" cy="244870"/>
          </a:xfrm>
        </p:grpSpPr>
        <p:sp>
          <p:nvSpPr>
            <p:cNvPr id="237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40" name="그림 239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241" name="그림 240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4836415" y="1204687"/>
            <a:ext cx="139780" cy="139780"/>
          </a:xfrm>
          <a:prstGeom prst="rect">
            <a:avLst/>
          </a:prstGeom>
        </p:spPr>
      </p:pic>
      <p:pic>
        <p:nvPicPr>
          <p:cNvPr id="242" name="그림 241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96" y="1121666"/>
            <a:ext cx="210185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638" y="2404223"/>
            <a:ext cx="343152" cy="582711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5923496" y="2738523"/>
            <a:ext cx="210601" cy="337539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43" y="2006750"/>
            <a:ext cx="1412349" cy="1412349"/>
          </a:xfrm>
          <a:prstGeom prst="rect">
            <a:avLst/>
          </a:prstGeom>
        </p:spPr>
      </p:pic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D173E1A-C33C-4875-97E0-78B6B2DE67EF}"/>
              </a:ext>
            </a:extLst>
          </p:cNvPr>
          <p:cNvSpPr/>
          <p:nvPr/>
        </p:nvSpPr>
        <p:spPr>
          <a:xfrm>
            <a:off x="6772578" y="3081141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보스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563627" y="1736347"/>
            <a:ext cx="1525973" cy="184666"/>
            <a:chOff x="5041064" y="3918547"/>
            <a:chExt cx="1993149" cy="18466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E466342-CB9D-4303-A9B7-40096E5C002C}"/>
                </a:ext>
              </a:extLst>
            </p:cNvPr>
            <p:cNvSpPr/>
            <p:nvPr/>
          </p:nvSpPr>
          <p:spPr>
            <a:xfrm>
              <a:off x="5041064" y="3925116"/>
              <a:ext cx="1993149" cy="1611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0820271-247F-4796-9F13-7E292D459D99}"/>
                </a:ext>
              </a:extLst>
            </p:cNvPr>
            <p:cNvSpPr/>
            <p:nvPr/>
          </p:nvSpPr>
          <p:spPr>
            <a:xfrm>
              <a:off x="5070122" y="3960377"/>
              <a:ext cx="1820589" cy="1047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EA308F-7049-4ADC-A5B5-EC03E26D62B7}"/>
                </a:ext>
              </a:extLst>
            </p:cNvPr>
            <p:cNvSpPr txBox="1"/>
            <p:nvPr/>
          </p:nvSpPr>
          <p:spPr>
            <a:xfrm>
              <a:off x="5481108" y="3918547"/>
              <a:ext cx="1139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28s / 30s</a:t>
              </a:r>
              <a:endParaRPr lang="ko-KR" altLang="en-US" sz="600" b="1" dirty="0"/>
            </a:p>
          </p:txBody>
        </p:sp>
      </p:grpSp>
      <p:sp>
        <p:nvSpPr>
          <p:cNvPr id="247" name="직사각형 246"/>
          <p:cNvSpPr/>
          <p:nvPr/>
        </p:nvSpPr>
        <p:spPr>
          <a:xfrm>
            <a:off x="865999" y="2274830"/>
            <a:ext cx="997105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236591" y="190886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0" name="직사각형 249"/>
          <p:cNvSpPr/>
          <p:nvPr/>
        </p:nvSpPr>
        <p:spPr>
          <a:xfrm>
            <a:off x="2104860" y="2274830"/>
            <a:ext cx="997105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476843" y="189049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070967" y="155044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4" name="직사각형 253"/>
          <p:cNvSpPr/>
          <p:nvPr/>
        </p:nvSpPr>
        <p:spPr>
          <a:xfrm>
            <a:off x="5519904" y="1443400"/>
            <a:ext cx="1662864" cy="517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253" idx="2"/>
            <a:endCxn id="254" idx="3"/>
          </p:cNvCxnSpPr>
          <p:nvPr/>
        </p:nvCxnSpPr>
        <p:spPr>
          <a:xfrm flipH="1">
            <a:off x="7182768" y="1700100"/>
            <a:ext cx="888199" cy="21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253" idx="4"/>
            <a:endCxn id="252" idx="3"/>
          </p:cNvCxnSpPr>
          <p:nvPr/>
        </p:nvCxnSpPr>
        <p:spPr>
          <a:xfrm rot="5400000">
            <a:off x="7417311" y="1986841"/>
            <a:ext cx="940398" cy="66621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08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63971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배경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도트</a:t>
            </a:r>
            <a:r>
              <a:rPr lang="en-US" altLang="ko-KR" sz="1400" dirty="0"/>
              <a:t> </a:t>
            </a:r>
            <a:r>
              <a:rPr lang="ko-KR" altLang="en-US" sz="1400" dirty="0"/>
              <a:t>그래픽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마을이 불타는 배경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주인공 애니메이션</a:t>
            </a:r>
            <a:endParaRPr lang="en-US" altLang="ko-KR" sz="1400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 주인공은 정면으로 뛰는 애니메이션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적이 플레이어에게 오는 모션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검 </a:t>
            </a:r>
            <a:r>
              <a:rPr lang="en-US" altLang="ko-KR" sz="1400" dirty="0"/>
              <a:t>: </a:t>
            </a:r>
            <a:r>
              <a:rPr lang="ko-KR" altLang="en-US" sz="1400" dirty="0"/>
              <a:t>앞으로 휘두르는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2"/>
              </a:rPr>
              <a:t>https://youtu.be/LQcFWgcyAfs?t=298</a:t>
            </a:r>
            <a:endParaRPr lang="en-US" altLang="ko-KR" sz="1400" dirty="0"/>
          </a:p>
          <a:p>
            <a:r>
              <a:rPr lang="en-US" altLang="ko-KR" sz="1400" dirty="0"/>
              <a:t>      [ 4: 58</a:t>
            </a:r>
            <a:r>
              <a:rPr lang="ko-KR" altLang="en-US" sz="1400" dirty="0"/>
              <a:t>초 </a:t>
            </a:r>
            <a:r>
              <a:rPr lang="en-US" altLang="ko-KR" sz="1400" dirty="0"/>
              <a:t>~ 5</a:t>
            </a:r>
            <a:r>
              <a:rPr lang="ko-KR" altLang="en-US" sz="1400" dirty="0"/>
              <a:t>분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위 ▷ 아래 휘두르기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창 </a:t>
            </a:r>
            <a:r>
              <a:rPr lang="en-US" altLang="ko-KR" sz="1400" dirty="0"/>
              <a:t>: </a:t>
            </a:r>
            <a:r>
              <a:rPr lang="ko-KR" altLang="en-US" sz="1400" dirty="0"/>
              <a:t>양손으로 잡고 적을 향해</a:t>
            </a:r>
            <a:endParaRPr lang="en-US" altLang="ko-KR" sz="1400" dirty="0"/>
          </a:p>
          <a:p>
            <a:r>
              <a:rPr lang="en-US" altLang="ko-KR" sz="1400" dirty="0"/>
              <a:t>           </a:t>
            </a:r>
            <a:r>
              <a:rPr lang="ko-KR" altLang="en-US" sz="1400" dirty="0"/>
              <a:t>찌르는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3"/>
              </a:rPr>
              <a:t>https://youtu.be/_JbIton0Drw?t=20</a:t>
            </a:r>
            <a:endParaRPr lang="en-US" altLang="ko-KR" sz="1400" dirty="0"/>
          </a:p>
          <a:p>
            <a:r>
              <a:rPr lang="en-US" altLang="ko-KR" sz="1400" dirty="0"/>
              <a:t>      [ 20</a:t>
            </a:r>
            <a:r>
              <a:rPr lang="ko-KR" altLang="en-US" sz="1400" dirty="0"/>
              <a:t>초 </a:t>
            </a:r>
            <a:r>
              <a:rPr lang="en-US" altLang="ko-KR" sz="1400" dirty="0"/>
              <a:t>~ 28</a:t>
            </a:r>
            <a:r>
              <a:rPr lang="ko-KR" altLang="en-US" sz="1400" dirty="0"/>
              <a:t>초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찌르는 모션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달리기 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4"/>
              </a:rPr>
              <a:t>https://youtu.be/-OTxGw3yJag?t=500</a:t>
            </a:r>
            <a:endParaRPr lang="en-US" altLang="ko-KR" sz="1400" dirty="0"/>
          </a:p>
          <a:p>
            <a:r>
              <a:rPr lang="en-US" altLang="ko-KR" sz="1400" dirty="0"/>
              <a:t>      [ 8</a:t>
            </a:r>
            <a:r>
              <a:rPr lang="ko-KR" altLang="en-US" sz="1400" dirty="0"/>
              <a:t>분</a:t>
            </a:r>
            <a:r>
              <a:rPr lang="en-US" altLang="ko-KR" sz="1400" dirty="0"/>
              <a:t> 20</a:t>
            </a:r>
            <a:r>
              <a:rPr lang="ko-KR" altLang="en-US" sz="1400" dirty="0"/>
              <a:t>초 </a:t>
            </a:r>
            <a:r>
              <a:rPr lang="en-US" altLang="ko-KR" sz="1400" dirty="0"/>
              <a:t>~ 8</a:t>
            </a:r>
            <a:r>
              <a:rPr lang="ko-KR" altLang="en-US" sz="1400" dirty="0"/>
              <a:t>분 </a:t>
            </a:r>
            <a:r>
              <a:rPr lang="en-US" altLang="ko-KR" sz="1400" dirty="0"/>
              <a:t>22</a:t>
            </a:r>
            <a:r>
              <a:rPr lang="ko-KR" altLang="en-US" sz="1400" dirty="0"/>
              <a:t>초 </a:t>
            </a:r>
            <a:r>
              <a:rPr lang="en-US" altLang="ko-KR" sz="1400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적 애니메이션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피격 당할 때 모션</a:t>
            </a:r>
            <a:endParaRPr lang="en-US" altLang="ko-KR" sz="1400" dirty="0"/>
          </a:p>
          <a:p>
            <a:r>
              <a:rPr lang="en-US" altLang="ko-KR" sz="1400" dirty="0"/>
              <a:t>     (</a:t>
            </a:r>
            <a:r>
              <a:rPr lang="ko-KR" altLang="en-US" sz="1400" dirty="0"/>
              <a:t>눈을 찌푸리면서 뒤로 </a:t>
            </a:r>
            <a:r>
              <a:rPr lang="en-US" altLang="ko-KR" sz="1400" dirty="0"/>
              <a:t>0.2 </a:t>
            </a:r>
            <a:r>
              <a:rPr lang="ko-KR" altLang="en-US" sz="1400" dirty="0"/>
              <a:t>밀림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처치 모션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 smtClean="0"/>
              <a:t>우는 표정을 하며 뒤로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번 밀려남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현재 슬라이드부터 슬라이드쇼를 시작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하시면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GIF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이미지 확인이 가능합니다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37" name="그림 136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</a:t>
            </a:r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4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45</a:t>
            </a:r>
            <a:endParaRPr lang="ko-KR" altLang="en-US" sz="100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0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  <a:r>
              <a:rPr lang="en-US" altLang="ko-KR" sz="1000" b="1" dirty="0" smtClean="0"/>
              <a:t>0</a:t>
            </a:r>
            <a:endParaRPr lang="ko-KR" altLang="en-US" sz="1000" b="1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7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90</a:t>
            </a:r>
            <a:endParaRPr lang="ko-KR" altLang="en-US" sz="1000" b="1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150</a:t>
            </a:r>
            <a:endParaRPr lang="ko-KR" altLang="en-US" sz="1000" b="1" dirty="0"/>
          </a:p>
        </p:txBody>
      </p:sp>
      <p:pic>
        <p:nvPicPr>
          <p:cNvPr id="167" name="그림 166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8" name="그림 167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69" name="그림 168" descr="테이블이(가) 표시된 사진&#10;&#10;자동 생성된 설명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52" y="1140308"/>
            <a:ext cx="1291819" cy="323052"/>
          </a:xfrm>
          <a:prstGeom prst="rect">
            <a:avLst/>
          </a:prstGeom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455596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1666376" y="1422719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10M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2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173" name="그룹 172"/>
          <p:cNvGrpSpPr/>
          <p:nvPr/>
        </p:nvGrpSpPr>
        <p:grpSpPr>
          <a:xfrm>
            <a:off x="387435" y="1710761"/>
            <a:ext cx="653492" cy="243288"/>
            <a:chOff x="910551" y="1668117"/>
            <a:chExt cx="653492" cy="243288"/>
          </a:xfrm>
        </p:grpSpPr>
        <p:sp>
          <p:nvSpPr>
            <p:cNvPr id="174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5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6" name="그림 175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87435" y="1149337"/>
            <a:ext cx="662433" cy="243288"/>
            <a:chOff x="1079239" y="1303779"/>
            <a:chExt cx="662433" cy="243288"/>
          </a:xfrm>
        </p:grpSpPr>
        <p:sp>
          <p:nvSpPr>
            <p:cNvPr id="179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388039" y="1428622"/>
            <a:ext cx="660619" cy="244870"/>
            <a:chOff x="1796919" y="1303779"/>
            <a:chExt cx="660619" cy="244870"/>
          </a:xfrm>
        </p:grpSpPr>
        <p:sp>
          <p:nvSpPr>
            <p:cNvPr id="183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86" name="그림 185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187" name="그림 186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444961" y="1204687"/>
            <a:ext cx="139780" cy="139780"/>
          </a:xfrm>
          <a:prstGeom prst="rect">
            <a:avLst/>
          </a:prstGeom>
        </p:spPr>
      </p:pic>
      <p:pic>
        <p:nvPicPr>
          <p:cNvPr id="188" name="그림 187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42" y="1121666"/>
            <a:ext cx="210185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8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90" name="그림 189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724239" y="3818771"/>
            <a:ext cx="117823" cy="117823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93" name="그림 192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724239" y="4328632"/>
            <a:ext cx="117823" cy="117823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96" name="그림 195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724239" y="4854103"/>
            <a:ext cx="117823" cy="117823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99" name="그림 198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2724239" y="5365582"/>
            <a:ext cx="117823" cy="117823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1" name="그림 20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3" name="그림 20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4" name="그림 20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788267"/>
            <a:ext cx="572158" cy="611445"/>
          </a:xfrm>
          <a:prstGeom prst="rect">
            <a:avLst/>
          </a:prstGeom>
          <a:noFill/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00:00:14</a:t>
            </a:r>
            <a:endParaRPr lang="ko-KR" altLang="en-US" sz="500" b="1" dirty="0"/>
          </a:p>
        </p:txBody>
      </p:sp>
      <p:sp>
        <p:nvSpPr>
          <p:cNvPr id="210" name="TextBox 209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00:00:39</a:t>
            </a:r>
            <a:endParaRPr lang="ko-KR" altLang="en-US" sz="500" b="1" dirty="0"/>
          </a:p>
        </p:txBody>
      </p:sp>
      <p:pic>
        <p:nvPicPr>
          <p:cNvPr id="211" name="그림 2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215" name="직사각형 214"/>
          <p:cNvSpPr/>
          <p:nvPr/>
        </p:nvSpPr>
        <p:spPr>
          <a:xfrm>
            <a:off x="331579" y="1067222"/>
            <a:ext cx="3015940" cy="2186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-74846" y="1175737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pic>
        <p:nvPicPr>
          <p:cNvPr id="221" name="그림 220" descr="테이블이(가) 표시된 사진&#10;&#10;자동 생성된 설명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149" y="1140308"/>
            <a:ext cx="1291819" cy="323052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108593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6319373" y="1422719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10M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4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639793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225" name="그룹 224"/>
          <p:cNvGrpSpPr/>
          <p:nvPr/>
        </p:nvGrpSpPr>
        <p:grpSpPr>
          <a:xfrm>
            <a:off x="5040432" y="1710761"/>
            <a:ext cx="653492" cy="243288"/>
            <a:chOff x="910551" y="1668117"/>
            <a:chExt cx="653492" cy="243288"/>
          </a:xfrm>
        </p:grpSpPr>
        <p:sp>
          <p:nvSpPr>
            <p:cNvPr id="226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7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8" name="그림 227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0" name="그룹 229"/>
          <p:cNvGrpSpPr/>
          <p:nvPr/>
        </p:nvGrpSpPr>
        <p:grpSpPr>
          <a:xfrm>
            <a:off x="5040432" y="1149337"/>
            <a:ext cx="662433" cy="243288"/>
            <a:chOff x="1079239" y="1303779"/>
            <a:chExt cx="662433" cy="243288"/>
          </a:xfrm>
        </p:grpSpPr>
        <p:sp>
          <p:nvSpPr>
            <p:cNvPr id="231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4" name="그룹 233"/>
          <p:cNvGrpSpPr/>
          <p:nvPr/>
        </p:nvGrpSpPr>
        <p:grpSpPr>
          <a:xfrm>
            <a:off x="5041036" y="1428622"/>
            <a:ext cx="660619" cy="244870"/>
            <a:chOff x="1796919" y="1303779"/>
            <a:chExt cx="660619" cy="244870"/>
          </a:xfrm>
        </p:grpSpPr>
        <p:sp>
          <p:nvSpPr>
            <p:cNvPr id="235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38" name="그림 237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239" name="그림 238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097958" y="1204687"/>
            <a:ext cx="139780" cy="139780"/>
          </a:xfrm>
          <a:prstGeom prst="rect">
            <a:avLst/>
          </a:prstGeom>
        </p:spPr>
      </p:pic>
      <p:pic>
        <p:nvPicPr>
          <p:cNvPr id="240" name="그림 239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239" y="1121666"/>
            <a:ext cx="210185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86" y="2006750"/>
            <a:ext cx="1412349" cy="1412349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81" y="2404223"/>
            <a:ext cx="343152" cy="582711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6185039" y="2738523"/>
            <a:ext cx="210601" cy="337539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871376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88318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7" name="직사각형 246"/>
          <p:cNvSpPr/>
          <p:nvPr/>
        </p:nvSpPr>
        <p:spPr>
          <a:xfrm>
            <a:off x="6742203" y="2282538"/>
            <a:ext cx="995330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2967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56" y="3699242"/>
            <a:ext cx="1155477" cy="8640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955" y="4926023"/>
            <a:ext cx="2805884" cy="12516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78237" y="4535036"/>
            <a:ext cx="11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피격 모션</a:t>
            </a:r>
            <a:endParaRPr lang="ko-KR" altLang="en-US" b="1" dirty="0"/>
          </a:p>
        </p:txBody>
      </p:sp>
      <p:sp>
        <p:nvSpPr>
          <p:cNvPr id="124" name="TextBox 123"/>
          <p:cNvSpPr txBox="1"/>
          <p:nvPr/>
        </p:nvSpPr>
        <p:spPr>
          <a:xfrm>
            <a:off x="6778237" y="5993017"/>
            <a:ext cx="11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처치 모션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1077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훈련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96470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해당 미션의 아이콘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미션의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미션 진행 시간 표시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시간이 다 지날 시 </a:t>
            </a:r>
            <a:r>
              <a:rPr lang="en-US" altLang="ko-KR" sz="1400" dirty="0"/>
              <a:t>4) </a:t>
            </a:r>
            <a:r>
              <a:rPr lang="ko-KR" altLang="en-US" sz="1400" dirty="0"/>
              <a:t>만큼 식량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미션 완료 후 얻는 식량의 양</a:t>
            </a:r>
            <a:endParaRPr lang="en-US" altLang="ko-KR" sz="1400" dirty="0"/>
          </a:p>
          <a:p>
            <a:r>
              <a:rPr lang="en-US" altLang="ko-KR" sz="1400" dirty="0"/>
              <a:t>    ex) (</a:t>
            </a:r>
            <a:r>
              <a:rPr lang="ko-KR" altLang="en-US" sz="1400" dirty="0"/>
              <a:t>마당 쓸기</a:t>
            </a:r>
            <a:r>
              <a:rPr lang="en-US" altLang="ko-KR" sz="1400" dirty="0"/>
              <a:t>)</a:t>
            </a:r>
            <a:r>
              <a:rPr lang="ko-KR" altLang="en-US" sz="1400" dirty="0"/>
              <a:t> 레벨 업 할 때마다</a:t>
            </a:r>
            <a:endParaRPr lang="en-US" altLang="ko-KR" sz="1400" dirty="0"/>
          </a:p>
          <a:p>
            <a:r>
              <a:rPr lang="en-US" altLang="ko-KR" sz="1400" dirty="0"/>
              <a:t>         +5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미션을 레벨 업 하는데 필요한 금액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전장이 열릴 때 마다 미션 추가</a:t>
            </a:r>
            <a:endParaRPr lang="en-US" altLang="ko-KR" sz="1400" dirty="0"/>
          </a:p>
          <a:p>
            <a:r>
              <a:rPr lang="en-US" altLang="ko-KR" sz="1400" dirty="0"/>
              <a:t>    4</a:t>
            </a:r>
            <a:r>
              <a:rPr lang="ko-KR" altLang="en-US" sz="1400" dirty="0"/>
              <a:t> 종류 ▶ </a:t>
            </a:r>
            <a:r>
              <a:rPr lang="en-US" altLang="ko-KR" sz="1400" dirty="0"/>
              <a:t>8</a:t>
            </a:r>
            <a:r>
              <a:rPr lang="ko-KR" altLang="en-US" sz="1400" dirty="0"/>
              <a:t> 종류</a:t>
            </a:r>
            <a:r>
              <a:rPr lang="en-US" altLang="ko-KR" sz="1400" dirty="0"/>
              <a:t> </a:t>
            </a:r>
            <a:r>
              <a:rPr lang="ko-KR" altLang="en-US" sz="1400" dirty="0">
                <a:hlinkClick r:id="rId2" action="ppaction://hlinksldjump"/>
              </a:rPr>
              <a:t>▶ 확인하기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BCFAF1-557D-442A-85E8-B9586BD03EB7}"/>
              </a:ext>
            </a:extLst>
          </p:cNvPr>
          <p:cNvSpPr txBox="1"/>
          <p:nvPr/>
        </p:nvSpPr>
        <p:spPr>
          <a:xfrm>
            <a:off x="4692566" y="3352800"/>
            <a:ext cx="853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4A894E-E4D7-4E22-BF3D-697E291FEDB0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0DAA126-C657-4AAC-A950-173E3C960A74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B6984B8-DE95-43CC-B3C5-37A7E8CC7899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2" name="그림 131" descr="그리기이(가) 표시된 사진&#10;&#10;자동 생성된 설명">
            <a:extLst>
              <a:ext uri="{FF2B5EF4-FFF2-40B4-BE49-F238E27FC236}">
                <a16:creationId xmlns:a16="http://schemas.microsoft.com/office/drawing/2014/main" id="{E28B6043-230A-4036-AEDA-6A8A3CB7E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82BCDC4-DB11-469A-9F40-F29D9FF03073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B87EEC7-B54A-4C55-A289-AE3283161662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FB6DB62-505C-48F2-8BFC-5CD7BAA420BE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E533EFCE-7EA3-42A4-81C1-FF159C45C9A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53995215-1E61-4711-9AFD-8FE95973FECE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</a:t>
            </a:r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6308FA92-27F1-4116-910B-A2DF4F2A0B37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3E941CC-3498-45A5-BC06-FDB56FFAF41A}"/>
              </a:ext>
            </a:extLst>
          </p:cNvPr>
          <p:cNvSpPr txBox="1"/>
          <p:nvPr/>
        </p:nvSpPr>
        <p:spPr>
          <a:xfrm>
            <a:off x="2104081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419A7BF-5230-4E22-A60C-E80070437BC7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50</a:t>
            </a:r>
            <a:endParaRPr lang="ko-KR" altLang="en-US" sz="1000" b="1" dirty="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863406F-072F-492B-B206-04E8DCC0CAFF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397D6E12-35ED-413C-92F7-AB725F919DB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90752A6-BE1C-4607-B67F-039BFD3A3F43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94AD0467-9F5C-4FF4-95F8-E4316314AB57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DEB897A-E10C-44D8-8293-C838F08DBE80}"/>
              </a:ext>
            </a:extLst>
          </p:cNvPr>
          <p:cNvSpPr txBox="1"/>
          <p:nvPr/>
        </p:nvSpPr>
        <p:spPr>
          <a:xfrm>
            <a:off x="2104081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878E4-842A-4D7C-859B-772FC6D47EF2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300</a:t>
            </a:r>
            <a:endParaRPr lang="ko-KR" altLang="en-US" sz="1000" b="1" dirty="0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409168B-57ED-44F8-AEFA-EE7D1A87C962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4B6B789-18CF-4A6E-A76B-15C46730AD48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C365E6-2A4F-4704-8A5B-99F6C096A9D5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70E4BF5-16FE-49A2-A6D5-2A30577A8C1B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1AEAF61-0F97-4BAD-95AF-376248F9C9C3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37A36C-8D3C-4107-BD40-A99067BCE5D5}"/>
              </a:ext>
            </a:extLst>
          </p:cNvPr>
          <p:cNvSpPr txBox="1"/>
          <p:nvPr/>
        </p:nvSpPr>
        <p:spPr>
          <a:xfrm>
            <a:off x="2104081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3591E4-171B-4131-B836-CA6673D62EF1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450</a:t>
            </a:r>
            <a:endParaRPr lang="ko-KR" altLang="en-US" sz="1000" b="1" dirty="0"/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76E0DA26-3732-4BD2-A638-82B937630958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8AEFEDA-3B46-446D-A8D1-143D462959E7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8EF8C3-8925-4964-82BE-FA3A24725192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AB7130C-A028-4AEF-ACE5-31CE8F520654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2DD022B-005C-4D6E-BE2B-E4F01E62F3D7}"/>
              </a:ext>
            </a:extLst>
          </p:cNvPr>
          <p:cNvSpPr txBox="1"/>
          <p:nvPr/>
        </p:nvSpPr>
        <p:spPr>
          <a:xfrm>
            <a:off x="2104081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7E8B8E5-F16D-4D79-9992-ADABB57691CB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900</a:t>
            </a:r>
            <a:endParaRPr lang="ko-KR" altLang="en-US" sz="1000" b="1" dirty="0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B8C2E05B-DCA5-4767-A2B8-97467E6D3012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80" name="그림 179" descr="그리기이(가) 표시된 사진&#10;&#10;자동 생성된 설명">
            <a:extLst>
              <a:ext uri="{FF2B5EF4-FFF2-40B4-BE49-F238E27FC236}">
                <a16:creationId xmlns:a16="http://schemas.microsoft.com/office/drawing/2014/main" id="{0A4E29B2-A77B-4397-8413-354FF58D5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1" name="그림 180" descr="별, 하늘이(가) 표시된 사진&#10;&#10;자동 생성된 설명">
            <a:extLst>
              <a:ext uri="{FF2B5EF4-FFF2-40B4-BE49-F238E27FC236}">
                <a16:creationId xmlns:a16="http://schemas.microsoft.com/office/drawing/2014/main" id="{3FD00338-E112-4B27-9157-83793E9D57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BCF8C7C-F2BF-4E52-A750-AE489D7C0FE7}"/>
              </a:ext>
            </a:extLst>
          </p:cNvPr>
          <p:cNvSpPr/>
          <p:nvPr/>
        </p:nvSpPr>
        <p:spPr>
          <a:xfrm>
            <a:off x="4761758" y="2325196"/>
            <a:ext cx="2915392" cy="5644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9A986641-1D39-4CD8-99B7-322F0C74B66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73" y="2325196"/>
            <a:ext cx="542257" cy="564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3D5DBA81-A918-4FA0-9D70-E68FB8695BD1}"/>
              </a:ext>
            </a:extLst>
          </p:cNvPr>
          <p:cNvSpPr txBox="1"/>
          <p:nvPr/>
        </p:nvSpPr>
        <p:spPr>
          <a:xfrm>
            <a:off x="5325630" y="2340713"/>
            <a:ext cx="68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</a:t>
            </a:r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F746A36-ECCE-4070-BDAA-AE747DE2871F}"/>
              </a:ext>
            </a:extLst>
          </p:cNvPr>
          <p:cNvSpPr/>
          <p:nvPr/>
        </p:nvSpPr>
        <p:spPr>
          <a:xfrm>
            <a:off x="5413613" y="2734419"/>
            <a:ext cx="1556207" cy="9358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9B0996C-8391-4456-8B95-CB48BFC0CCB4}"/>
              </a:ext>
            </a:extLst>
          </p:cNvPr>
          <p:cNvSpPr txBox="1"/>
          <p:nvPr/>
        </p:nvSpPr>
        <p:spPr>
          <a:xfrm>
            <a:off x="5887507" y="2313924"/>
            <a:ext cx="37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00345C3-8AFE-41EF-9341-6E69397D73D6}"/>
              </a:ext>
            </a:extLst>
          </p:cNvPr>
          <p:cNvSpPr/>
          <p:nvPr/>
        </p:nvSpPr>
        <p:spPr>
          <a:xfrm>
            <a:off x="6451379" y="2419470"/>
            <a:ext cx="517733" cy="180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50</a:t>
            </a:r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16F4E-0A7F-4609-AC57-357C0FC5EB83}"/>
              </a:ext>
            </a:extLst>
          </p:cNvPr>
          <p:cNvSpPr txBox="1"/>
          <p:nvPr/>
        </p:nvSpPr>
        <p:spPr>
          <a:xfrm>
            <a:off x="6484633" y="1663886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12107" y="192082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993755" y="295402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0FBC6C-28C0-4ED0-B056-6B6F72FF5812}"/>
              </a:ext>
            </a:extLst>
          </p:cNvPr>
          <p:cNvSpPr/>
          <p:nvPr/>
        </p:nvSpPr>
        <p:spPr>
          <a:xfrm>
            <a:off x="5535866" y="198994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E0B88CA6-A5A2-4A0F-90C7-6274BE2AEAC9}"/>
              </a:ext>
            </a:extLst>
          </p:cNvPr>
          <p:cNvSpPr/>
          <p:nvPr/>
        </p:nvSpPr>
        <p:spPr>
          <a:xfrm>
            <a:off x="6445723" y="198631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8717697-6A6F-4E3C-A180-C5CF1A91C97F}"/>
              </a:ext>
            </a:extLst>
          </p:cNvPr>
          <p:cNvSpPr/>
          <p:nvPr/>
        </p:nvSpPr>
        <p:spPr>
          <a:xfrm>
            <a:off x="7798753" y="244501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8739850A-B37D-4319-B40E-EAAC73B334FA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05" name="그림 104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00" y="1112640"/>
            <a:ext cx="210185" cy="208888"/>
          </a:xfrm>
          <a:prstGeom prst="rect">
            <a:avLst/>
          </a:prstGeom>
          <a:ln>
            <a:noFill/>
          </a:ln>
        </p:spPr>
      </p:pic>
      <p:pic>
        <p:nvPicPr>
          <p:cNvPr id="106" name="그림 105" descr="테이블이(가) 표시된 사진&#10;&#10;자동 생성된 설명">
            <a:extLst>
              <a:ext uri="{FF2B5EF4-FFF2-40B4-BE49-F238E27FC236}">
                <a16:creationId xmlns:a16="http://schemas.microsoft.com/office/drawing/2014/main" id="{52A61F37-F529-4FF3-A090-BFFF1F9CCC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65" y="1081212"/>
            <a:ext cx="1291819" cy="323052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BAEFC3B1-DAD6-40AB-8D7B-BF5DDBF6BEEF}"/>
              </a:ext>
            </a:extLst>
          </p:cNvPr>
          <p:cNvSpPr txBox="1"/>
          <p:nvPr/>
        </p:nvSpPr>
        <p:spPr>
          <a:xfrm>
            <a:off x="1966351" y="1121804"/>
            <a:ext cx="939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2157198" y="1337072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905763" y="1668084"/>
            <a:ext cx="653492" cy="243288"/>
            <a:chOff x="910551" y="1668117"/>
            <a:chExt cx="653492" cy="243288"/>
          </a:xfrm>
        </p:grpSpPr>
        <p:sp>
          <p:nvSpPr>
            <p:cNvPr id="110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4" name="그룹 183"/>
          <p:cNvGrpSpPr/>
          <p:nvPr/>
        </p:nvGrpSpPr>
        <p:grpSpPr>
          <a:xfrm>
            <a:off x="905763" y="1106660"/>
            <a:ext cx="662433" cy="243288"/>
            <a:chOff x="1079239" y="1303779"/>
            <a:chExt cx="662433" cy="243288"/>
          </a:xfrm>
        </p:grpSpPr>
        <p:sp>
          <p:nvSpPr>
            <p:cNvPr id="185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9" name="그룹 188"/>
          <p:cNvGrpSpPr/>
          <p:nvPr/>
        </p:nvGrpSpPr>
        <p:grpSpPr>
          <a:xfrm>
            <a:off x="906367" y="1385945"/>
            <a:ext cx="660619" cy="244870"/>
            <a:chOff x="1796919" y="1303779"/>
            <a:chExt cx="660619" cy="244870"/>
          </a:xfrm>
        </p:grpSpPr>
        <p:sp>
          <p:nvSpPr>
            <p:cNvPr id="202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05" name="그림 204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55045" y="2294194"/>
            <a:ext cx="597767" cy="6252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2353708"/>
            <a:ext cx="489751" cy="299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2694528"/>
            <a:ext cx="1588737" cy="17678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983887" y="2351742"/>
            <a:ext cx="1002605" cy="313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009666" y="2383317"/>
            <a:ext cx="622085" cy="4170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3" name="그림 212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963289" y="1162010"/>
            <a:ext cx="139780" cy="139780"/>
          </a:xfrm>
          <a:prstGeom prst="rect">
            <a:avLst/>
          </a:prstGeom>
        </p:spPr>
      </p:pic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14" name="그림 213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249045" y="3818771"/>
            <a:ext cx="117823" cy="117823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517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0" name="그림 219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249045" y="4338797"/>
            <a:ext cx="117823" cy="117823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29049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2" name="그림 221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249045" y="4853414"/>
            <a:ext cx="117823" cy="117823"/>
          </a:xfrm>
          <a:prstGeom prst="rect">
            <a:avLst/>
          </a:prstGeom>
        </p:spPr>
      </p:pic>
      <p:sp>
        <p:nvSpPr>
          <p:cNvPr id="223" name="TextBox 2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81874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4" name="그림 223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249045" y="5362495"/>
            <a:ext cx="117823" cy="117823"/>
          </a:xfrm>
          <a:prstGeom prst="rect">
            <a:avLst/>
          </a:prstGeom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95975" y="532377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069060" y="2427176"/>
            <a:ext cx="517190" cy="329779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28" name="그림 227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7142640" y="2536283"/>
            <a:ext cx="132075" cy="132075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1664" y="2478938"/>
            <a:ext cx="430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10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194863" y="2419470"/>
            <a:ext cx="181407" cy="185762"/>
            <a:chOff x="6194863" y="2419470"/>
            <a:chExt cx="181407" cy="185762"/>
          </a:xfrm>
          <a:solidFill>
            <a:srgbClr val="413F3F"/>
          </a:solidFill>
        </p:grpSpPr>
        <p:sp>
          <p:nvSpPr>
            <p:cNvPr id="7" name="직사각형 6"/>
            <p:cNvSpPr/>
            <p:nvPr/>
          </p:nvSpPr>
          <p:spPr>
            <a:xfrm>
              <a:off x="6194863" y="2419470"/>
              <a:ext cx="181407" cy="18576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1" name="그림 230">
              <a:extLst>
                <a:ext uri="{FF2B5EF4-FFF2-40B4-BE49-F238E27FC236}">
                  <a16:creationId xmlns:a16="http://schemas.microsoft.com/office/drawing/2014/main" id="{25088C9E-D62F-4FFF-9BF4-EB54EF11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6234525" y="2459961"/>
              <a:ext cx="104780" cy="104779"/>
            </a:xfrm>
            <a:prstGeom prst="rect">
              <a:avLst/>
            </a:prstGeom>
            <a:grpFill/>
          </p:spPr>
        </p:pic>
      </p:grpSp>
      <p:grpSp>
        <p:nvGrpSpPr>
          <p:cNvPr id="232" name="그룹 231"/>
          <p:cNvGrpSpPr/>
          <p:nvPr/>
        </p:nvGrpSpPr>
        <p:grpSpPr>
          <a:xfrm>
            <a:off x="2423263" y="3717887"/>
            <a:ext cx="181407" cy="185762"/>
            <a:chOff x="6194863" y="2419470"/>
            <a:chExt cx="181407" cy="185762"/>
          </a:xfrm>
          <a:solidFill>
            <a:srgbClr val="413F3F"/>
          </a:solidFill>
        </p:grpSpPr>
        <p:sp>
          <p:nvSpPr>
            <p:cNvPr id="233" name="직사각형 232"/>
            <p:cNvSpPr/>
            <p:nvPr/>
          </p:nvSpPr>
          <p:spPr>
            <a:xfrm>
              <a:off x="6194863" y="2419470"/>
              <a:ext cx="181407" cy="18576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4" name="그림 233">
              <a:extLst>
                <a:ext uri="{FF2B5EF4-FFF2-40B4-BE49-F238E27FC236}">
                  <a16:creationId xmlns:a16="http://schemas.microsoft.com/office/drawing/2014/main" id="{25088C9E-D62F-4FFF-9BF4-EB54EF11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6234525" y="2459961"/>
              <a:ext cx="104780" cy="104779"/>
            </a:xfrm>
            <a:prstGeom prst="rect">
              <a:avLst/>
            </a:prstGeom>
            <a:grpFill/>
          </p:spPr>
        </p:pic>
      </p:grpSp>
      <p:grpSp>
        <p:nvGrpSpPr>
          <p:cNvPr id="235" name="그룹 234"/>
          <p:cNvGrpSpPr/>
          <p:nvPr/>
        </p:nvGrpSpPr>
        <p:grpSpPr>
          <a:xfrm>
            <a:off x="2423263" y="4233425"/>
            <a:ext cx="181407" cy="185762"/>
            <a:chOff x="6194863" y="2419470"/>
            <a:chExt cx="181407" cy="185762"/>
          </a:xfrm>
          <a:solidFill>
            <a:srgbClr val="413F3F"/>
          </a:solidFill>
        </p:grpSpPr>
        <p:sp>
          <p:nvSpPr>
            <p:cNvPr id="236" name="직사각형 235"/>
            <p:cNvSpPr/>
            <p:nvPr/>
          </p:nvSpPr>
          <p:spPr>
            <a:xfrm>
              <a:off x="6194863" y="2419470"/>
              <a:ext cx="181407" cy="18576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7" name="그림 236">
              <a:extLst>
                <a:ext uri="{FF2B5EF4-FFF2-40B4-BE49-F238E27FC236}">
                  <a16:creationId xmlns:a16="http://schemas.microsoft.com/office/drawing/2014/main" id="{25088C9E-D62F-4FFF-9BF4-EB54EF11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6234525" y="2459961"/>
              <a:ext cx="104780" cy="104779"/>
            </a:xfrm>
            <a:prstGeom prst="rect">
              <a:avLst/>
            </a:prstGeom>
            <a:grpFill/>
          </p:spPr>
        </p:pic>
      </p:grpSp>
      <p:grpSp>
        <p:nvGrpSpPr>
          <p:cNvPr id="238" name="그룹 237"/>
          <p:cNvGrpSpPr/>
          <p:nvPr/>
        </p:nvGrpSpPr>
        <p:grpSpPr>
          <a:xfrm>
            <a:off x="2423263" y="4764527"/>
            <a:ext cx="181407" cy="185762"/>
            <a:chOff x="6194863" y="2419470"/>
            <a:chExt cx="181407" cy="185762"/>
          </a:xfrm>
          <a:solidFill>
            <a:srgbClr val="413F3F"/>
          </a:solidFill>
        </p:grpSpPr>
        <p:sp>
          <p:nvSpPr>
            <p:cNvPr id="239" name="직사각형 238"/>
            <p:cNvSpPr/>
            <p:nvPr/>
          </p:nvSpPr>
          <p:spPr>
            <a:xfrm>
              <a:off x="6194863" y="2419470"/>
              <a:ext cx="181407" cy="18576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0" name="그림 239">
              <a:extLst>
                <a:ext uri="{FF2B5EF4-FFF2-40B4-BE49-F238E27FC236}">
                  <a16:creationId xmlns:a16="http://schemas.microsoft.com/office/drawing/2014/main" id="{25088C9E-D62F-4FFF-9BF4-EB54EF11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6234525" y="2459961"/>
              <a:ext cx="104780" cy="104779"/>
            </a:xfrm>
            <a:prstGeom prst="rect">
              <a:avLst/>
            </a:prstGeom>
            <a:grpFill/>
          </p:spPr>
        </p:pic>
      </p:grpSp>
      <p:grpSp>
        <p:nvGrpSpPr>
          <p:cNvPr id="241" name="그룹 240"/>
          <p:cNvGrpSpPr/>
          <p:nvPr/>
        </p:nvGrpSpPr>
        <p:grpSpPr>
          <a:xfrm>
            <a:off x="2423263" y="5278839"/>
            <a:ext cx="181407" cy="185762"/>
            <a:chOff x="6194863" y="2419470"/>
            <a:chExt cx="181407" cy="185762"/>
          </a:xfrm>
          <a:solidFill>
            <a:srgbClr val="413F3F"/>
          </a:solidFill>
        </p:grpSpPr>
        <p:sp>
          <p:nvSpPr>
            <p:cNvPr id="242" name="직사각형 241"/>
            <p:cNvSpPr/>
            <p:nvPr/>
          </p:nvSpPr>
          <p:spPr>
            <a:xfrm>
              <a:off x="6194863" y="2419470"/>
              <a:ext cx="181407" cy="18576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3" name="그림 242">
              <a:extLst>
                <a:ext uri="{FF2B5EF4-FFF2-40B4-BE49-F238E27FC236}">
                  <a16:creationId xmlns:a16="http://schemas.microsoft.com/office/drawing/2014/main" id="{25088C9E-D62F-4FFF-9BF4-EB54EF11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6234525" y="2459961"/>
              <a:ext cx="104780" cy="104779"/>
            </a:xfrm>
            <a:prstGeom prst="rect">
              <a:avLst/>
            </a:prstGeom>
            <a:grpFill/>
          </p:spPr>
        </p:pic>
      </p:grpSp>
      <p:pic>
        <p:nvPicPr>
          <p:cNvPr id="120" name="그림 1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6" y="3263845"/>
            <a:ext cx="3044029" cy="327725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17" cstate="hq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19" cstate="hq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21" cstate="hq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83" y="5788267"/>
            <a:ext cx="572158" cy="611445"/>
          </a:xfrm>
          <a:prstGeom prst="rect">
            <a:avLst/>
          </a:prstGeom>
          <a:noFill/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6" y="2006750"/>
            <a:ext cx="1412349" cy="1412349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sp>
        <p:nvSpPr>
          <p:cNvPr id="14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690896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613213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00:00:14</a:t>
            </a:r>
            <a:endParaRPr lang="ko-KR" altLang="en-US" sz="500" b="1" dirty="0"/>
          </a:p>
        </p:txBody>
      </p:sp>
      <p:sp>
        <p:nvSpPr>
          <p:cNvPr id="15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428607" y="2744801"/>
            <a:ext cx="1086374" cy="6990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/>
          <p:cNvSpPr txBox="1"/>
          <p:nvPr/>
        </p:nvSpPr>
        <p:spPr>
          <a:xfrm>
            <a:off x="5352730" y="269511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/>
              <a:t>00:00:14</a:t>
            </a:r>
            <a:endParaRPr lang="ko-KR" altLang="en-US" sz="500" b="1" dirty="0"/>
          </a:p>
        </p:txBody>
      </p:sp>
    </p:spTree>
    <p:extLst>
      <p:ext uri="{BB962C8B-B14F-4D97-AF65-F5344CB8AC3E}">
        <p14:creationId xmlns:p14="http://schemas.microsoft.com/office/powerpoint/2010/main" val="170249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현재 레벨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레벨이 높아질수록 공격력 증가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무기의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레벨을 올리기 위해 필요한 재화</a:t>
            </a:r>
            <a:r>
              <a:rPr lang="en-US" altLang="ko-KR" sz="1400" dirty="0"/>
              <a:t>, </a:t>
            </a:r>
            <a:r>
              <a:rPr lang="ko-KR" altLang="en-US" sz="1400" dirty="0"/>
              <a:t>레벨    을 올릴 시 추가되는 공격력 수치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다음 무기를 열기 위해서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전 단계의 무기를 </a:t>
            </a:r>
            <a:r>
              <a:rPr lang="en-US" altLang="ko-KR" sz="1400" dirty="0"/>
              <a:t>Lv10</a:t>
            </a:r>
            <a:r>
              <a:rPr lang="ko-KR" altLang="en-US" sz="1400" dirty="0"/>
              <a:t>까지 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100" name="그림 99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00" y="1112640"/>
            <a:ext cx="210185" cy="208888"/>
          </a:xfrm>
          <a:prstGeom prst="rect">
            <a:avLst/>
          </a:prstGeom>
          <a:ln>
            <a:noFill/>
          </a:ln>
        </p:spPr>
      </p:pic>
      <p:pic>
        <p:nvPicPr>
          <p:cNvPr id="108" name="그림 107" descr="테이블이(가) 표시된 사진&#10;&#10;자동 생성된 설명">
            <a:extLst>
              <a:ext uri="{FF2B5EF4-FFF2-40B4-BE49-F238E27FC236}">
                <a16:creationId xmlns:a16="http://schemas.microsoft.com/office/drawing/2014/main" id="{52A61F37-F529-4FF3-A090-BFFF1F9CC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65" y="1081212"/>
            <a:ext cx="1291819" cy="323052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BAEFC3B1-DAD6-40AB-8D7B-BF5DDBF6BEEF}"/>
              </a:ext>
            </a:extLst>
          </p:cNvPr>
          <p:cNvSpPr txBox="1"/>
          <p:nvPr/>
        </p:nvSpPr>
        <p:spPr>
          <a:xfrm>
            <a:off x="1966351" y="1121804"/>
            <a:ext cx="939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2157198" y="1337072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14" name="그림 113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4628683" y="1063083"/>
            <a:ext cx="3308181" cy="28300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1279563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29111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1. </a:t>
            </a:r>
            <a:r>
              <a:rPr lang="ko-KR" altLang="en-US" sz="10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1309753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9725" y="1332687"/>
            <a:ext cx="412735" cy="41273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53100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1291110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41205" y="1476223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8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1335854"/>
            <a:ext cx="595661" cy="39922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7244115" y="1560247"/>
            <a:ext cx="117382" cy="117382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1504670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1360675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1918794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1948984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2558025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2588215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3200660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3230850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8" name="그림 17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25" y="1955276"/>
            <a:ext cx="412735" cy="412735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922">
            <a:off x="4885466" y="2594507"/>
            <a:ext cx="261252" cy="41273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9725" y="3237142"/>
            <a:ext cx="412735" cy="412735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91944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2. </a:t>
            </a:r>
            <a:r>
              <a:rPr lang="ko-KR" altLang="en-US" sz="1000" b="1" dirty="0">
                <a:latin typeface="+mn-ea"/>
              </a:rPr>
              <a:t>농사용 낫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15933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1947125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2135667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574181"/>
            <a:ext cx="1229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3. </a:t>
            </a:r>
            <a:r>
              <a:rPr lang="ko-KR" altLang="en-US" sz="1000" b="1" dirty="0">
                <a:latin typeface="+mj-ea"/>
                <a:ea typeface="+mj-ea"/>
              </a:rPr>
              <a:t>날이 나간 칼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81407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2574180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2759293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320251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4. </a:t>
            </a:r>
            <a:r>
              <a:rPr lang="ko-KR" altLang="en-US" sz="1000" b="1" dirty="0">
                <a:latin typeface="+mj-ea"/>
                <a:ea typeface="+mj-ea"/>
              </a:rPr>
              <a:t>쇠스랑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344240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3230195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3415308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19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1976953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7244115" y="2201346"/>
            <a:ext cx="117382" cy="117382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145769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19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2616952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00" name="그림 199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7244115" y="2841345"/>
            <a:ext cx="117382" cy="117382"/>
          </a:xfrm>
          <a:prstGeom prst="rect">
            <a:avLst/>
          </a:prstGeom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785768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3258051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05" name="그림 204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7244115" y="3482444"/>
            <a:ext cx="117382" cy="117382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3426867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1309754"/>
            <a:ext cx="918213" cy="1929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1558105"/>
            <a:ext cx="582889" cy="1769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07945" y="1270699"/>
            <a:ext cx="697705" cy="5314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456344" y="1323493"/>
            <a:ext cx="449561" cy="37844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57616" y="92779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01054" y="16124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620981" y="925593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521184" y="92523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1989490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2634726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3288800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6572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666436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1. </a:t>
            </a:r>
            <a:r>
              <a:rPr lang="ko-KR" altLang="en-US" sz="8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681232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070" y="3699435"/>
            <a:ext cx="342679" cy="327579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56836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10846" y="3683892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85294" y="3810525"/>
            <a:ext cx="283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20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70194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17" name="그림 216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82257" y="3880043"/>
            <a:ext cx="97458" cy="93163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80745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7084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164615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18857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671958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695919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18200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20596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6" name="그림 22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0" y="4193569"/>
            <a:ext cx="342679" cy="327579"/>
          </a:xfrm>
          <a:prstGeom prst="rect">
            <a:avLst/>
          </a:prstGeom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922">
            <a:off x="1223956" y="4700913"/>
            <a:ext cx="216908" cy="32757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070" y="5210959"/>
            <a:ext cx="342679" cy="327579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165129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2. </a:t>
            </a:r>
            <a:r>
              <a:rPr lang="ko-KR" altLang="en-US" sz="800" b="1" dirty="0">
                <a:latin typeface="+mj-ea"/>
                <a:ea typeface="+mj-ea"/>
              </a:rPr>
              <a:t>농사용 낫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55529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18710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51824" y="4313989"/>
            <a:ext cx="3531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684781"/>
            <a:ext cx="10204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3. </a:t>
            </a:r>
            <a:r>
              <a:rPr lang="ko-KR" altLang="en-US" sz="800" b="1" dirty="0">
                <a:latin typeface="+mj-ea"/>
                <a:ea typeface="+mj-ea"/>
              </a:rPr>
              <a:t>날이 나간 칼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7518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68478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0892" y="4830340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183472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4. </a:t>
            </a:r>
            <a:r>
              <a:rPr lang="ko-KR" altLang="en-US" sz="800" b="1" dirty="0">
                <a:latin typeface="+mj-ea"/>
                <a:ea typeface="+mj-ea"/>
              </a:rPr>
              <a:t>쇠스랑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7387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5205445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9853" y="5352365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3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19875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08" name="그림 307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82257" y="4376853"/>
            <a:ext cx="97458" cy="93163"/>
          </a:xfrm>
          <a:prstGeom prst="rect">
            <a:avLst/>
          </a:prstGeom>
        </p:spPr>
      </p:pic>
      <p:sp>
        <p:nvSpPr>
          <p:cNvPr id="309" name="TextBox 3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30426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312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7134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13" name="그림 312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82257" y="4891509"/>
            <a:ext cx="97458" cy="93163"/>
          </a:xfrm>
          <a:prstGeom prst="rect">
            <a:avLst/>
          </a:prstGeom>
        </p:spPr>
      </p:pic>
      <p:sp>
        <p:nvSpPr>
          <p:cNvPr id="314" name="TextBox 31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81892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31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22611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18" name="그림 317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3182257" y="5404207"/>
            <a:ext cx="97458" cy="93163"/>
          </a:xfrm>
          <a:prstGeom prst="rect">
            <a:avLst/>
          </a:prstGeom>
        </p:spPr>
      </p:pic>
      <p:sp>
        <p:nvSpPr>
          <p:cNvPr id="319" name="TextBox 3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33162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20553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725271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2432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grpSp>
        <p:nvGrpSpPr>
          <p:cNvPr id="336" name="그룹 335"/>
          <p:cNvGrpSpPr/>
          <p:nvPr/>
        </p:nvGrpSpPr>
        <p:grpSpPr>
          <a:xfrm>
            <a:off x="905763" y="1668084"/>
            <a:ext cx="653492" cy="243288"/>
            <a:chOff x="910551" y="1668117"/>
            <a:chExt cx="653492" cy="243288"/>
          </a:xfrm>
        </p:grpSpPr>
        <p:sp>
          <p:nvSpPr>
            <p:cNvPr id="337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8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9" name="그림 338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1" name="그룹 340"/>
          <p:cNvGrpSpPr/>
          <p:nvPr/>
        </p:nvGrpSpPr>
        <p:grpSpPr>
          <a:xfrm>
            <a:off x="905763" y="1106660"/>
            <a:ext cx="662433" cy="243288"/>
            <a:chOff x="1079239" y="1303779"/>
            <a:chExt cx="662433" cy="243288"/>
          </a:xfrm>
        </p:grpSpPr>
        <p:sp>
          <p:nvSpPr>
            <p:cNvPr id="342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6" name="그룹 345"/>
          <p:cNvGrpSpPr/>
          <p:nvPr/>
        </p:nvGrpSpPr>
        <p:grpSpPr>
          <a:xfrm>
            <a:off x="906367" y="1385945"/>
            <a:ext cx="660619" cy="244870"/>
            <a:chOff x="1796919" y="1303779"/>
            <a:chExt cx="660619" cy="244870"/>
          </a:xfrm>
        </p:grpSpPr>
        <p:sp>
          <p:nvSpPr>
            <p:cNvPr id="347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350" name="그림 349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353" name="그림 352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963289" y="1162010"/>
            <a:ext cx="139780" cy="139780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20" cstate="hq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22" cstate="hq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83" y="5788267"/>
            <a:ext cx="572158" cy="611445"/>
          </a:xfrm>
          <a:prstGeom prst="rect">
            <a:avLst/>
          </a:prstGeom>
          <a:noFill/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24" cstate="hq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6" y="2006750"/>
            <a:ext cx="1412349" cy="1412349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3840</TotalTime>
  <Words>2238</Words>
  <Application>Microsoft Office PowerPoint</Application>
  <PresentationFormat>와이드스크린</PresentationFormat>
  <Paragraphs>814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PF스타더스트</vt:lpstr>
      <vt:lpstr>맑은 고딕</vt:lpstr>
      <vt:lpstr>Arial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일단 해야할 꺼 –전장-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213</cp:revision>
  <dcterms:created xsi:type="dcterms:W3CDTF">2020-08-13T13:01:44Z</dcterms:created>
  <dcterms:modified xsi:type="dcterms:W3CDTF">2020-08-22T09:10:40Z</dcterms:modified>
</cp:coreProperties>
</file>